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704ff65d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704ff65d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704ff65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704ff65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704ff65d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704ff65d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704ff65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704ff65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704ff65d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704ff65d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7122066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7122066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71220660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7122066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704ff65d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704ff65d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704ff65d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704ff65d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704ff65d9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704ff65d9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704ff65d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704ff65d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7122066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7122066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712206601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712206601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71220660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71220660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712206601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712206601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712206601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712206601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71220660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71220660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731784ad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731784ad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704ff65d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704ff65d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704ff65d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704ff65d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48d902a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48d902a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7704ff65d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704ff65d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7704ff65d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704ff65d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704ff65d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704ff65d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704ff65d9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704ff65d9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731784a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731784a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731784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731784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731784a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731784a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704ff65d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7704ff65d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7704ff65d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704ff65d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704ff65d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704ff65d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704ff65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704ff65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704ff65d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704ff65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704ff65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704ff65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704ff65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704ff65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704ff65d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704ff65d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labviewhacker.com/doku.php?id=learn:libraries:linx:misc:linx-internal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labviewhacker.com/doku.php?id=learn:libraries:linx:misc:linx-internals"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labviewhacker.com/doku.php?id=learn:libraries:linx:misc:linx-internals"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labviewmakerhub.com/doku.php?id=learn:libraries:linx:misc:target-manual-instal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commandlinux.com/man-page/man1/fakeroot.1.html" TargetMode="External"/><Relationship Id="rId4" Type="http://schemas.openxmlformats.org/officeDocument/2006/relationships/hyperlink" Target="https://www.commandlinux.com/man-page/man1/fakeroot.1.html" TargetMode="External"/><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d1.awsstatic.com/product-marketing/Tulip/C9-Collab-Image@3x.e03a65d9488633c154358430540ab363dd1e8f45.png" TargetMode="Externa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3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14.xml"/><Relationship Id="rId13" Type="http://schemas.openxmlformats.org/officeDocument/2006/relationships/slide" Target="/ppt/slides/slide18.xml"/><Relationship Id="rId12" Type="http://schemas.openxmlformats.org/officeDocument/2006/relationships/slide" Target="/ppt/slides/slide17.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3.xml"/><Relationship Id="rId15" Type="http://schemas.openxmlformats.org/officeDocument/2006/relationships/slide" Target="/ppt/slides/slide35.xml"/><Relationship Id="rId14" Type="http://schemas.openxmlformats.org/officeDocument/2006/relationships/slide" Target="/ppt/slides/slide28.xml"/><Relationship Id="rId16" Type="http://schemas.openxmlformats.org/officeDocument/2006/relationships/slide" Target="/ppt/slides/slide37.xml"/><Relationship Id="rId5" Type="http://schemas.openxmlformats.org/officeDocument/2006/relationships/slide" Target="/ppt/slides/slide9.xml"/><Relationship Id="rId6" Type="http://schemas.openxmlformats.org/officeDocument/2006/relationships/slide" Target="/ppt/slides/slide10.xml"/><Relationship Id="rId7" Type="http://schemas.openxmlformats.org/officeDocument/2006/relationships/slide" Target="/ppt/slides/slide11.xml"/><Relationship Id="rId8" Type="http://schemas.openxmlformats.org/officeDocument/2006/relationships/slide" Target="/ppt/slides/slide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github.com/MakerHub/lvrt-deb-pkg/blob/master/src/NISysServer.p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ww.openssh.com/txt/release-8.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gif"/><Relationship Id="rId4" Type="http://schemas.openxmlformats.org/officeDocument/2006/relationships/image" Target="../media/image32.gif"/><Relationship Id="rId5" Type="http://schemas.openxmlformats.org/officeDocument/2006/relationships/image" Target="../media/image3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drive.google.com/file/d/1_3iRBa7qjf3XXUmc_ATjCPCYsjDWB7DT/view" TargetMode="External"/><Relationship Id="rId4" Type="http://schemas.openxmlformats.org/officeDocument/2006/relationships/image" Target="../media/image3.png"/><Relationship Id="rId5" Type="http://schemas.openxmlformats.org/officeDocument/2006/relationships/hyperlink" Target="https://drive.google.com/open?id=1_3iRBa7qjf3XXUmc_ATjCPCYsjDWB7DT" TargetMode="External"/><Relationship Id="rId6" Type="http://schemas.openxmlformats.org/officeDocument/2006/relationships/hyperlink" Target="https://www.labviewmakerhub.com/doku.php?id=learn:tutorials:libraries:linx:3-0:web-servic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897625" y="1058275"/>
            <a:ext cx="5656800" cy="20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Embedded System Hacking and Security</a:t>
            </a:r>
            <a:endParaRPr/>
          </a:p>
          <a:p>
            <a:pPr indent="0" lvl="0" marL="457200" rtl="0" algn="l">
              <a:spcBef>
                <a:spcPts val="0"/>
              </a:spcBef>
              <a:spcAft>
                <a:spcPts val="0"/>
              </a:spcAft>
              <a:buNone/>
            </a:pPr>
            <a:r>
              <a:rPr lang="en-GB" sz="3000"/>
              <a:t>ENPM809I - Spring 2020</a:t>
            </a:r>
            <a:endParaRPr sz="3000"/>
          </a:p>
        </p:txBody>
      </p:sp>
      <p:sp>
        <p:nvSpPr>
          <p:cNvPr id="229" name="Google Shape;229;p17"/>
          <p:cNvSpPr txBox="1"/>
          <p:nvPr>
            <p:ph idx="1" type="subTitle"/>
          </p:nvPr>
        </p:nvSpPr>
        <p:spPr>
          <a:xfrm>
            <a:off x="5083725" y="3345575"/>
            <a:ext cx="3470700" cy="154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Project By -</a:t>
            </a:r>
            <a:endParaRPr/>
          </a:p>
          <a:p>
            <a:pPr indent="0" lvl="0" marL="914400" rtl="0" algn="l">
              <a:lnSpc>
                <a:spcPct val="115000"/>
              </a:lnSpc>
              <a:spcBef>
                <a:spcPts val="0"/>
              </a:spcBef>
              <a:spcAft>
                <a:spcPts val="0"/>
              </a:spcAft>
              <a:buNone/>
            </a:pPr>
            <a:r>
              <a:rPr lang="en-GB"/>
              <a:t>Manoj Kumar Korrapati</a:t>
            </a:r>
            <a:endParaRPr/>
          </a:p>
          <a:p>
            <a:pPr indent="0" lvl="0" marL="914400" rtl="0" algn="l">
              <a:lnSpc>
                <a:spcPct val="115000"/>
              </a:lnSpc>
              <a:spcBef>
                <a:spcPts val="0"/>
              </a:spcBef>
              <a:spcAft>
                <a:spcPts val="0"/>
              </a:spcAft>
              <a:buNone/>
            </a:pPr>
            <a:r>
              <a:rPr lang="en-GB"/>
              <a:t>Milind Purswani</a:t>
            </a:r>
            <a:endParaRPr/>
          </a:p>
          <a:p>
            <a:pPr indent="0" lvl="0" marL="914400" rtl="0" algn="l">
              <a:lnSpc>
                <a:spcPct val="115000"/>
              </a:lnSpc>
              <a:spcBef>
                <a:spcPts val="0"/>
              </a:spcBef>
              <a:spcAft>
                <a:spcPts val="0"/>
              </a:spcAft>
              <a:buNone/>
            </a:pPr>
            <a:r>
              <a:rPr lang="en-GB"/>
              <a:t>Ryan Quarry</a:t>
            </a:r>
            <a:endParaRPr/>
          </a:p>
          <a:p>
            <a:pPr indent="0" lvl="0" marL="914400" rtl="0" algn="l">
              <a:lnSpc>
                <a:spcPct val="115000"/>
              </a:lnSpc>
              <a:spcBef>
                <a:spcPts val="0"/>
              </a:spcBef>
              <a:spcAft>
                <a:spcPts val="0"/>
              </a:spcAft>
              <a:buNone/>
            </a:pPr>
            <a:r>
              <a:rPr lang="en-GB"/>
              <a:t>Shrikara Belupu</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LINX Functionality</a:t>
            </a:r>
            <a:endParaRPr/>
          </a:p>
        </p:txBody>
      </p:sp>
      <p:pic>
        <p:nvPicPr>
          <p:cNvPr id="287" name="Google Shape;287;p26"/>
          <p:cNvPicPr preferRelativeResize="0"/>
          <p:nvPr/>
        </p:nvPicPr>
        <p:blipFill rotWithShape="1">
          <a:blip r:embed="rId3">
            <a:alphaModFix/>
          </a:blip>
          <a:srcRect b="31203" l="57720" r="5793" t="6390"/>
          <a:stretch/>
        </p:blipFill>
        <p:spPr>
          <a:xfrm>
            <a:off x="7318550" y="214850"/>
            <a:ext cx="1017840" cy="979276"/>
          </a:xfrm>
          <a:prstGeom prst="rect">
            <a:avLst/>
          </a:prstGeom>
          <a:noFill/>
          <a:ln>
            <a:noFill/>
          </a:ln>
        </p:spPr>
      </p:pic>
      <p:sp>
        <p:nvSpPr>
          <p:cNvPr id="288" name="Google Shape;288;p26"/>
          <p:cNvSpPr txBox="1"/>
          <p:nvPr/>
        </p:nvSpPr>
        <p:spPr>
          <a:xfrm>
            <a:off x="405525" y="1240350"/>
            <a:ext cx="6793500" cy="3687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LINX is used for creating a hardware abstraction layer in which a single LabVIEW interface can be used for different types of hardware devices such as the Raspberry Pi or BeagleBone platforms.</a:t>
            </a:r>
            <a:endParaRPr sz="1300">
              <a:solidFill>
                <a:schemeClr val="lt1"/>
              </a:solidFill>
              <a:latin typeface="Lato"/>
              <a:ea typeface="Lato"/>
              <a:cs typeface="Lato"/>
              <a:sym typeface="Lato"/>
            </a:endParaRPr>
          </a:p>
          <a:p>
            <a:pPr indent="-311150" lvl="0" marL="457200" marR="0" rtl="0" algn="l">
              <a:lnSpc>
                <a:spcPct val="115000"/>
              </a:lnSpc>
              <a:spcBef>
                <a:spcPts val="1600"/>
              </a:spcBef>
              <a:spcAft>
                <a:spcPts val="0"/>
              </a:spcAft>
              <a:buClr>
                <a:schemeClr val="lt1"/>
              </a:buClr>
              <a:buSzPts val="1300"/>
              <a:buFont typeface="Lato"/>
              <a:buChar char="●"/>
            </a:pPr>
            <a:r>
              <a:rPr lang="en-GB" sz="1300">
                <a:solidFill>
                  <a:schemeClr val="lt1"/>
                </a:solidFill>
                <a:latin typeface="Lato"/>
                <a:ea typeface="Lato"/>
                <a:cs typeface="Lato"/>
                <a:sym typeface="Lato"/>
              </a:rPr>
              <a:t>There are two different types of mechanisms used by LINX to gain access to the hardware device - </a:t>
            </a:r>
            <a:endParaRPr sz="1300">
              <a:solidFill>
                <a:schemeClr val="lt1"/>
              </a:solidFill>
              <a:latin typeface="Lato"/>
              <a:ea typeface="Lato"/>
              <a:cs typeface="Lato"/>
              <a:sym typeface="Lato"/>
            </a:endParaRPr>
          </a:p>
          <a:p>
            <a:pPr indent="-298450" lvl="1" marL="914400" marR="0" rtl="0" algn="l">
              <a:lnSpc>
                <a:spcPct val="115000"/>
              </a:lnSpc>
              <a:spcBef>
                <a:spcPts val="1000"/>
              </a:spcBef>
              <a:spcAft>
                <a:spcPts val="0"/>
              </a:spcAft>
              <a:buClr>
                <a:schemeClr val="lt1"/>
              </a:buClr>
              <a:buSzPts val="1100"/>
              <a:buFont typeface="Lato"/>
              <a:buChar char="○"/>
            </a:pPr>
            <a:r>
              <a:rPr lang="en-GB" sz="1300">
                <a:solidFill>
                  <a:schemeClr val="lt1"/>
                </a:solidFill>
                <a:latin typeface="Lato"/>
                <a:ea typeface="Lato"/>
                <a:cs typeface="Lato"/>
                <a:sym typeface="Lato"/>
              </a:rPr>
              <a:t>Remote I/O</a:t>
            </a:r>
            <a:endParaRPr sz="1300">
              <a:solidFill>
                <a:schemeClr val="lt1"/>
              </a:solidFill>
              <a:latin typeface="Lato"/>
              <a:ea typeface="Lato"/>
              <a:cs typeface="Lato"/>
              <a:sym typeface="Lato"/>
            </a:endParaRPr>
          </a:p>
          <a:p>
            <a:pPr indent="-298450" lvl="1" marL="914400" marR="0" rtl="0" algn="l">
              <a:lnSpc>
                <a:spcPct val="115000"/>
              </a:lnSpc>
              <a:spcBef>
                <a:spcPts val="1000"/>
              </a:spcBef>
              <a:spcAft>
                <a:spcPts val="0"/>
              </a:spcAft>
              <a:buClr>
                <a:schemeClr val="lt1"/>
              </a:buClr>
              <a:buSzPts val="1100"/>
              <a:buFont typeface="Lato"/>
              <a:buChar char="○"/>
            </a:pPr>
            <a:r>
              <a:rPr lang="en-GB" sz="1300">
                <a:solidFill>
                  <a:schemeClr val="lt1"/>
                </a:solidFill>
                <a:latin typeface="Lato"/>
                <a:ea typeface="Lato"/>
                <a:cs typeface="Lato"/>
                <a:sym typeface="Lato"/>
              </a:rPr>
              <a:t>Local I/O</a:t>
            </a:r>
            <a:endParaRPr sz="1300">
              <a:solidFill>
                <a:schemeClr val="lt1"/>
              </a:solidFill>
              <a:latin typeface="Lato"/>
              <a:ea typeface="Lato"/>
              <a:cs typeface="Lato"/>
              <a:sym typeface="Lato"/>
            </a:endParaRPr>
          </a:p>
          <a:p>
            <a:pPr indent="0" lvl="0" marL="0" marR="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914400" marR="0" rtl="0" algn="l">
              <a:lnSpc>
                <a:spcPct val="115000"/>
              </a:lnSpc>
              <a:spcBef>
                <a:spcPts val="1600"/>
              </a:spcBef>
              <a:spcAft>
                <a:spcPts val="1600"/>
              </a:spcAft>
              <a:buNone/>
            </a:pPr>
            <a:r>
              <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Remote I/O</a:t>
            </a:r>
            <a:endParaRPr/>
          </a:p>
        </p:txBody>
      </p:sp>
      <p:sp>
        <p:nvSpPr>
          <p:cNvPr id="294" name="Google Shape;294;p27"/>
          <p:cNvSpPr txBox="1"/>
          <p:nvPr>
            <p:ph idx="1" type="body"/>
          </p:nvPr>
        </p:nvSpPr>
        <p:spPr>
          <a:xfrm>
            <a:off x="1215450" y="1226175"/>
            <a:ext cx="71619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a:t>
            </a:r>
            <a:endParaRPr/>
          </a:p>
        </p:txBody>
      </p:sp>
      <p:pic>
        <p:nvPicPr>
          <p:cNvPr id="295" name="Google Shape;295;p27"/>
          <p:cNvPicPr preferRelativeResize="0"/>
          <p:nvPr/>
        </p:nvPicPr>
        <p:blipFill>
          <a:blip r:embed="rId3">
            <a:alphaModFix/>
          </a:blip>
          <a:stretch>
            <a:fillRect/>
          </a:stretch>
        </p:blipFill>
        <p:spPr>
          <a:xfrm>
            <a:off x="1706680" y="1411637"/>
            <a:ext cx="6650193" cy="2619963"/>
          </a:xfrm>
          <a:prstGeom prst="rect">
            <a:avLst/>
          </a:prstGeom>
          <a:noFill/>
          <a:ln>
            <a:noFill/>
          </a:ln>
        </p:spPr>
      </p:pic>
      <p:sp>
        <p:nvSpPr>
          <p:cNvPr id="296" name="Google Shape;296;p27"/>
          <p:cNvSpPr txBox="1"/>
          <p:nvPr/>
        </p:nvSpPr>
        <p:spPr>
          <a:xfrm>
            <a:off x="1256400" y="4096575"/>
            <a:ext cx="7121100" cy="2730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1000"/>
              </a:spcBef>
              <a:spcAft>
                <a:spcPts val="1600"/>
              </a:spcAft>
              <a:buNone/>
            </a:pPr>
            <a:r>
              <a:rPr lang="en-GB" sz="700">
                <a:solidFill>
                  <a:schemeClr val="lt1"/>
                </a:solidFill>
                <a:latin typeface="Lato"/>
                <a:ea typeface="Lato"/>
                <a:cs typeface="Lato"/>
                <a:sym typeface="Lato"/>
              </a:rPr>
              <a:t>Source: </a:t>
            </a:r>
            <a:r>
              <a:rPr lang="en-GB" sz="700" u="sng">
                <a:solidFill>
                  <a:schemeClr val="hlink"/>
                </a:solidFill>
                <a:latin typeface="Lato"/>
                <a:ea typeface="Lato"/>
                <a:cs typeface="Lato"/>
                <a:sym typeface="Lato"/>
                <a:hlinkClick r:id="rId4"/>
              </a:rPr>
              <a:t>https://labviewhacker.com/doku.php?id=learn:libraries:linx:misc:linx-internals</a:t>
            </a:r>
            <a:endParaRPr sz="7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Local</a:t>
            </a:r>
            <a:r>
              <a:rPr lang="en-GB"/>
              <a:t> I/O - Interactive Mode</a:t>
            </a:r>
            <a:endParaRPr/>
          </a:p>
        </p:txBody>
      </p:sp>
      <p:sp>
        <p:nvSpPr>
          <p:cNvPr id="302" name="Google Shape;302;p28"/>
          <p:cNvSpPr txBox="1"/>
          <p:nvPr>
            <p:ph idx="1" type="body"/>
          </p:nvPr>
        </p:nvSpPr>
        <p:spPr>
          <a:xfrm>
            <a:off x="1215450" y="1226188"/>
            <a:ext cx="71619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a:t>
            </a:r>
            <a:endParaRPr/>
          </a:p>
        </p:txBody>
      </p:sp>
      <p:sp>
        <p:nvSpPr>
          <p:cNvPr id="303" name="Google Shape;303;p28"/>
          <p:cNvSpPr txBox="1"/>
          <p:nvPr/>
        </p:nvSpPr>
        <p:spPr>
          <a:xfrm>
            <a:off x="1256400" y="4096575"/>
            <a:ext cx="7121100" cy="27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1600"/>
              </a:spcAft>
              <a:buNone/>
            </a:pPr>
            <a:r>
              <a:rPr lang="en-GB" sz="700">
                <a:solidFill>
                  <a:schemeClr val="lt1"/>
                </a:solidFill>
                <a:latin typeface="Lato"/>
                <a:ea typeface="Lato"/>
                <a:cs typeface="Lato"/>
                <a:sym typeface="Lato"/>
              </a:rPr>
              <a:t>Source: </a:t>
            </a:r>
            <a:r>
              <a:rPr lang="en-GB" sz="700" u="sng">
                <a:solidFill>
                  <a:schemeClr val="hlink"/>
                </a:solidFill>
                <a:latin typeface="Lato"/>
                <a:ea typeface="Lato"/>
                <a:cs typeface="Lato"/>
                <a:sym typeface="Lato"/>
                <a:hlinkClick r:id="rId3"/>
              </a:rPr>
              <a:t>https://labviewhacker.com/doku.php?id=learn:libraries:linx:misc:linx-internals</a:t>
            </a:r>
            <a:endParaRPr sz="700">
              <a:solidFill>
                <a:schemeClr val="lt1"/>
              </a:solidFill>
              <a:latin typeface="Lato"/>
              <a:ea typeface="Lato"/>
              <a:cs typeface="Lato"/>
              <a:sym typeface="Lato"/>
            </a:endParaRPr>
          </a:p>
        </p:txBody>
      </p:sp>
      <p:pic>
        <p:nvPicPr>
          <p:cNvPr id="304" name="Google Shape;304;p28"/>
          <p:cNvPicPr preferRelativeResize="0"/>
          <p:nvPr/>
        </p:nvPicPr>
        <p:blipFill>
          <a:blip r:embed="rId4">
            <a:alphaModFix/>
          </a:blip>
          <a:stretch>
            <a:fillRect/>
          </a:stretch>
        </p:blipFill>
        <p:spPr>
          <a:xfrm>
            <a:off x="1215450" y="1410616"/>
            <a:ext cx="7038899" cy="25831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Local I/O - Startup Executable </a:t>
            </a:r>
            <a:endParaRPr/>
          </a:p>
        </p:txBody>
      </p:sp>
      <p:sp>
        <p:nvSpPr>
          <p:cNvPr id="310" name="Google Shape;310;p29"/>
          <p:cNvSpPr txBox="1"/>
          <p:nvPr>
            <p:ph idx="1" type="body"/>
          </p:nvPr>
        </p:nvSpPr>
        <p:spPr>
          <a:xfrm>
            <a:off x="1215450" y="1226175"/>
            <a:ext cx="71619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a:t>
            </a:r>
            <a:endParaRPr/>
          </a:p>
        </p:txBody>
      </p:sp>
      <p:sp>
        <p:nvSpPr>
          <p:cNvPr id="311" name="Google Shape;311;p29"/>
          <p:cNvSpPr txBox="1"/>
          <p:nvPr/>
        </p:nvSpPr>
        <p:spPr>
          <a:xfrm>
            <a:off x="1256400" y="4096575"/>
            <a:ext cx="7121100" cy="273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000"/>
              </a:spcBef>
              <a:spcAft>
                <a:spcPts val="1600"/>
              </a:spcAft>
              <a:buNone/>
            </a:pPr>
            <a:r>
              <a:rPr lang="en-GB" sz="700">
                <a:solidFill>
                  <a:schemeClr val="lt1"/>
                </a:solidFill>
                <a:latin typeface="Lato"/>
                <a:ea typeface="Lato"/>
                <a:cs typeface="Lato"/>
                <a:sym typeface="Lato"/>
              </a:rPr>
              <a:t>Source: </a:t>
            </a:r>
            <a:r>
              <a:rPr lang="en-GB" sz="700" u="sng">
                <a:solidFill>
                  <a:schemeClr val="hlink"/>
                </a:solidFill>
                <a:latin typeface="Lato"/>
                <a:ea typeface="Lato"/>
                <a:cs typeface="Lato"/>
                <a:sym typeface="Lato"/>
                <a:hlinkClick r:id="rId3"/>
              </a:rPr>
              <a:t>https://labviewhacker.com/doku.php?id=learn:libraries:linx:misc:linx-internals</a:t>
            </a:r>
            <a:endParaRPr sz="700">
              <a:solidFill>
                <a:schemeClr val="lt1"/>
              </a:solidFill>
              <a:latin typeface="Lato"/>
              <a:ea typeface="Lato"/>
              <a:cs typeface="Lato"/>
              <a:sym typeface="Lato"/>
            </a:endParaRPr>
          </a:p>
        </p:txBody>
      </p:sp>
      <p:pic>
        <p:nvPicPr>
          <p:cNvPr id="312" name="Google Shape;312;p29"/>
          <p:cNvPicPr preferRelativeResize="0"/>
          <p:nvPr/>
        </p:nvPicPr>
        <p:blipFill>
          <a:blip r:embed="rId4">
            <a:alphaModFix/>
          </a:blip>
          <a:stretch>
            <a:fillRect/>
          </a:stretch>
        </p:blipFill>
        <p:spPr>
          <a:xfrm>
            <a:off x="1782671" y="1226175"/>
            <a:ext cx="5660104" cy="287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1133800" y="393750"/>
            <a:ext cx="72027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Installation of LabVIEW on BBB </a:t>
            </a:r>
            <a:endParaRPr/>
          </a:p>
        </p:txBody>
      </p:sp>
      <p:sp>
        <p:nvSpPr>
          <p:cNvPr id="318" name="Google Shape;318;p30"/>
          <p:cNvSpPr txBox="1"/>
          <p:nvPr>
            <p:ph idx="1" type="body"/>
          </p:nvPr>
        </p:nvSpPr>
        <p:spPr>
          <a:xfrm>
            <a:off x="1036900" y="934075"/>
            <a:ext cx="7396500" cy="1034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Methods of installation -</a:t>
            </a:r>
            <a:endParaRPr/>
          </a:p>
          <a:p>
            <a:pPr indent="-298450" lvl="1" marL="914400" rtl="0" algn="l">
              <a:spcBef>
                <a:spcPts val="0"/>
              </a:spcBef>
              <a:spcAft>
                <a:spcPts val="0"/>
              </a:spcAft>
              <a:buSzPts val="1100"/>
              <a:buChar char="○"/>
            </a:pPr>
            <a:r>
              <a:rPr lang="en-GB"/>
              <a:t>Using LabVIEW GUI</a:t>
            </a:r>
            <a:endParaRPr/>
          </a:p>
          <a:p>
            <a:pPr indent="-298450" lvl="1" marL="914400" rtl="0" algn="l">
              <a:spcBef>
                <a:spcPts val="0"/>
              </a:spcBef>
              <a:spcAft>
                <a:spcPts val="0"/>
              </a:spcAft>
              <a:buSzPts val="1100"/>
              <a:buChar char="○"/>
            </a:pPr>
            <a:r>
              <a:rPr lang="en-GB"/>
              <a:t>Manual Installation by downloading .deb file on BBB</a:t>
            </a:r>
            <a:endParaRPr/>
          </a:p>
          <a:p>
            <a:pPr indent="0" lvl="0" marL="914400" rtl="0" algn="l">
              <a:spcBef>
                <a:spcPts val="0"/>
              </a:spcBef>
              <a:spcAft>
                <a:spcPts val="0"/>
              </a:spcAft>
              <a:buNone/>
            </a:pPr>
            <a:r>
              <a:rPr lang="en-GB"/>
              <a:t>Source:</a:t>
            </a:r>
            <a:r>
              <a:rPr lang="en-GB" sz="1100" u="sng">
                <a:solidFill>
                  <a:schemeClr val="hlink"/>
                </a:solidFill>
                <a:latin typeface="Arial"/>
                <a:ea typeface="Arial"/>
                <a:cs typeface="Arial"/>
                <a:sym typeface="Arial"/>
                <a:hlinkClick r:id="rId3"/>
              </a:rPr>
              <a:t>https://www.labviewmakerhub.com/doku.php?id=learn:libraries:linx:misc:target-manual-install</a:t>
            </a:r>
            <a:endParaRPr/>
          </a:p>
        </p:txBody>
      </p:sp>
      <p:sp>
        <p:nvSpPr>
          <p:cNvPr id="319" name="Google Shape;319;p30"/>
          <p:cNvSpPr txBox="1"/>
          <p:nvPr>
            <p:ph type="title"/>
          </p:nvPr>
        </p:nvSpPr>
        <p:spPr>
          <a:xfrm>
            <a:off x="1230700" y="1968775"/>
            <a:ext cx="7202700" cy="540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t> Deductions based on the Installation</a:t>
            </a:r>
            <a:r>
              <a:rPr lang="en-GB"/>
              <a:t> </a:t>
            </a:r>
            <a:endParaRPr/>
          </a:p>
        </p:txBody>
      </p:sp>
      <p:sp>
        <p:nvSpPr>
          <p:cNvPr id="320" name="Google Shape;320;p30"/>
          <p:cNvSpPr txBox="1"/>
          <p:nvPr>
            <p:ph idx="1" type="body"/>
          </p:nvPr>
        </p:nvSpPr>
        <p:spPr>
          <a:xfrm>
            <a:off x="1133800" y="2634075"/>
            <a:ext cx="7396500" cy="23955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lang="en-GB"/>
              <a:t>The initial setup of LINX on Linux based boards occurs via a debian package named “lvrt-schroot”. </a:t>
            </a:r>
            <a:endParaRPr/>
          </a:p>
          <a:p>
            <a:pPr indent="-311150" lvl="0" marL="457200" marR="0" rtl="0" algn="l">
              <a:lnSpc>
                <a:spcPct val="115000"/>
              </a:lnSpc>
              <a:spcBef>
                <a:spcPts val="0"/>
              </a:spcBef>
              <a:spcAft>
                <a:spcPts val="0"/>
              </a:spcAft>
              <a:buSzPts val="1300"/>
              <a:buChar char="●"/>
            </a:pPr>
            <a:r>
              <a:rPr lang="en-GB"/>
              <a:t>The LabVIEW run-time is controlled by a systemd service, “labview.service”, and is responsible for starting starting the LabVIEW chroot </a:t>
            </a:r>
            <a:r>
              <a:rPr lang="en-GB"/>
              <a:t>environment</a:t>
            </a:r>
            <a:r>
              <a:rPr lang="en-GB"/>
              <a:t> of the target device.</a:t>
            </a:r>
            <a:endParaRPr/>
          </a:p>
          <a:p>
            <a:pPr indent="-311150" lvl="0" marL="457200" marR="0" rtl="0" algn="l">
              <a:lnSpc>
                <a:spcPct val="115000"/>
              </a:lnSpc>
              <a:spcBef>
                <a:spcPts val="0"/>
              </a:spcBef>
              <a:spcAft>
                <a:spcPts val="0"/>
              </a:spcAft>
              <a:buSzPts val="1300"/>
              <a:buChar char="●"/>
            </a:pPr>
            <a:r>
              <a:rPr lang="en-GB"/>
              <a:t>The utility server script written in python, NISysServer.py, is installed outside the chroot to remote restart the LabVIEW run-time using the HTTP protocol.</a:t>
            </a:r>
            <a:endParaRPr/>
          </a:p>
          <a:p>
            <a:pPr indent="-311150" lvl="0" marL="457200" marR="0" rtl="0" algn="l">
              <a:lnSpc>
                <a:spcPct val="115000"/>
              </a:lnSpc>
              <a:spcBef>
                <a:spcPts val="0"/>
              </a:spcBef>
              <a:spcAft>
                <a:spcPts val="0"/>
              </a:spcAft>
              <a:buSzPts val="1300"/>
              <a:buChar char="●"/>
            </a:pPr>
            <a:r>
              <a:rPr lang="en-GB"/>
              <a:t>VIs executed on the target device get access to LINX firmware from a Linux shared object file liblinxdevice.so located inside chroot. This shared object file provides the logic required to access the I/O of the target board.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Variations of root</a:t>
            </a:r>
            <a:endParaRPr/>
          </a:p>
        </p:txBody>
      </p:sp>
      <p:sp>
        <p:nvSpPr>
          <p:cNvPr id="326" name="Google Shape;326;p31"/>
          <p:cNvSpPr txBox="1"/>
          <p:nvPr>
            <p:ph idx="1" type="body"/>
          </p:nvPr>
        </p:nvSpPr>
        <p:spPr>
          <a:xfrm>
            <a:off x="1363625" y="1552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The chroot environmen</a:t>
            </a:r>
            <a:r>
              <a:rPr lang="en-GB"/>
              <a:t>t: A method of encapsulating binaries and their runtime libraries into a seperate folder tree which the resulting processes recognizes at its “/” folder tree.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100">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u="sng">
              <a:solidFill>
                <a:schemeClr val="hlink"/>
              </a:solidFill>
              <a:latin typeface="Arial"/>
              <a:ea typeface="Arial"/>
              <a:cs typeface="Arial"/>
              <a:sym typeface="Arial"/>
            </a:endParaRPr>
          </a:p>
          <a:p>
            <a:pPr indent="0" lvl="0" marL="0" rtl="0" algn="l">
              <a:spcBef>
                <a:spcPts val="1600"/>
              </a:spcBef>
              <a:spcAft>
                <a:spcPts val="1600"/>
              </a:spcAft>
              <a:buNone/>
            </a:pPr>
            <a:r>
              <a:t/>
            </a:r>
            <a:endParaRPr/>
          </a:p>
        </p:txBody>
      </p:sp>
      <p:pic>
        <p:nvPicPr>
          <p:cNvPr id="327" name="Google Shape;327;p31"/>
          <p:cNvPicPr preferRelativeResize="0"/>
          <p:nvPr/>
        </p:nvPicPr>
        <p:blipFill>
          <a:blip r:embed="rId3">
            <a:alphaModFix/>
          </a:blip>
          <a:stretch>
            <a:fillRect/>
          </a:stretch>
        </p:blipFill>
        <p:spPr>
          <a:xfrm>
            <a:off x="1297500" y="2113125"/>
            <a:ext cx="3082175" cy="2603051"/>
          </a:xfrm>
          <a:prstGeom prst="rect">
            <a:avLst/>
          </a:prstGeom>
          <a:noFill/>
          <a:ln>
            <a:noFill/>
          </a:ln>
        </p:spPr>
      </p:pic>
      <p:pic>
        <p:nvPicPr>
          <p:cNvPr id="328" name="Google Shape;328;p31"/>
          <p:cNvPicPr preferRelativeResize="0"/>
          <p:nvPr/>
        </p:nvPicPr>
        <p:blipFill>
          <a:blip r:embed="rId4">
            <a:alphaModFix/>
          </a:blip>
          <a:stretch>
            <a:fillRect/>
          </a:stretch>
        </p:blipFill>
        <p:spPr>
          <a:xfrm>
            <a:off x="4262325" y="2113125"/>
            <a:ext cx="4219063" cy="235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Variations of root</a:t>
            </a:r>
            <a:endParaRPr/>
          </a:p>
        </p:txBody>
      </p:sp>
      <p:sp>
        <p:nvSpPr>
          <p:cNvPr id="334" name="Google Shape;334;p32"/>
          <p:cNvSpPr txBox="1"/>
          <p:nvPr>
            <p:ph idx="1" type="body"/>
          </p:nvPr>
        </p:nvSpPr>
        <p:spPr>
          <a:xfrm>
            <a:off x="1297500" y="1707250"/>
            <a:ext cx="3199500" cy="25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Fakeroot environment</a:t>
            </a:r>
            <a:r>
              <a:rPr lang="en-GB"/>
              <a:t>: </a:t>
            </a:r>
            <a:r>
              <a:rPr lang="en-GB" sz="1100">
                <a:latin typeface="Arial"/>
                <a:ea typeface="Arial"/>
                <a:cs typeface="Arial"/>
                <a:sym typeface="Arial"/>
              </a:rPr>
              <a:t>runs a command in an environment where it appears to have root privileges for file manipulation. Useful for allowing users to create archives (tar, ar, .deb etc.) with files in them with root permissions/ownership. Without </a:t>
            </a:r>
            <a:r>
              <a:rPr b="1" lang="en-GB" sz="1100">
                <a:latin typeface="Arial"/>
                <a:ea typeface="Arial"/>
                <a:cs typeface="Arial"/>
                <a:sym typeface="Arial"/>
              </a:rPr>
              <a:t>fakeroot</a:t>
            </a:r>
            <a:r>
              <a:rPr lang="en-GB" sz="1100">
                <a:latin typeface="Arial"/>
                <a:ea typeface="Arial"/>
                <a:cs typeface="Arial"/>
                <a:sym typeface="Arial"/>
              </a:rPr>
              <a:t> one needs to have root privileges to create files in archives with the correct permissions and ownership, and then pack them up.</a:t>
            </a:r>
            <a:endParaRPr sz="1100">
              <a:latin typeface="Arial"/>
              <a:ea typeface="Arial"/>
              <a:cs typeface="Arial"/>
              <a:sym typeface="Arial"/>
            </a:endParaRPr>
          </a:p>
          <a:p>
            <a:pPr indent="0" lvl="0" marL="0" rtl="0" algn="l">
              <a:spcBef>
                <a:spcPts val="1600"/>
              </a:spcBef>
              <a:spcAft>
                <a:spcPts val="0"/>
              </a:spcAft>
              <a:buNone/>
            </a:pPr>
            <a:r>
              <a:t/>
            </a:r>
            <a:endParaRPr sz="1100">
              <a:latin typeface="Arial"/>
              <a:ea typeface="Arial"/>
              <a:cs typeface="Arial"/>
              <a:sym typeface="Arial"/>
            </a:endParaRPr>
          </a:p>
          <a:p>
            <a:pPr indent="0" lvl="0" marL="0" rtl="0" algn="l">
              <a:spcBef>
                <a:spcPts val="1600"/>
              </a:spcBef>
              <a:spcAft>
                <a:spcPts val="1600"/>
              </a:spcAft>
              <a:buNone/>
            </a:pPr>
            <a:r>
              <a:t/>
            </a:r>
            <a:endParaRPr sz="1100">
              <a:latin typeface="Arial"/>
              <a:ea typeface="Arial"/>
              <a:cs typeface="Arial"/>
              <a:sym typeface="Arial"/>
            </a:endParaRPr>
          </a:p>
        </p:txBody>
      </p:sp>
      <p:sp>
        <p:nvSpPr>
          <p:cNvPr id="335" name="Google Shape;335;p32"/>
          <p:cNvSpPr txBox="1"/>
          <p:nvPr/>
        </p:nvSpPr>
        <p:spPr>
          <a:xfrm>
            <a:off x="1256400" y="4096575"/>
            <a:ext cx="7121100" cy="56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1600"/>
              </a:spcAft>
              <a:buNone/>
            </a:pPr>
            <a:r>
              <a:rPr lang="en-GB" sz="700">
                <a:solidFill>
                  <a:schemeClr val="lt1"/>
                </a:solidFill>
                <a:latin typeface="Lato"/>
                <a:ea typeface="Lato"/>
                <a:cs typeface="Lato"/>
                <a:sym typeface="Lato"/>
              </a:rPr>
              <a:t>Source:</a:t>
            </a:r>
            <a:r>
              <a:rPr lang="en-GB" sz="700" u="sng">
                <a:solidFill>
                  <a:schemeClr val="hlink"/>
                </a:solidFill>
                <a:latin typeface="Lato"/>
                <a:ea typeface="Lato"/>
                <a:cs typeface="Lato"/>
                <a:sym typeface="Lato"/>
                <a:hlinkClick r:id="rId3"/>
              </a:rPr>
              <a:t> </a:t>
            </a:r>
            <a:r>
              <a:rPr lang="en-GB" sz="700" u="sng">
                <a:solidFill>
                  <a:schemeClr val="hlink"/>
                </a:solidFill>
                <a:latin typeface="Lato"/>
                <a:ea typeface="Lato"/>
                <a:cs typeface="Lato"/>
                <a:sym typeface="Lato"/>
                <a:hlinkClick r:id="rId4"/>
              </a:rPr>
              <a:t>https://www.commandlinux.com/man-page/man1/fakeroot.1.html</a:t>
            </a:r>
            <a:endParaRPr sz="700">
              <a:solidFill>
                <a:schemeClr val="lt1"/>
              </a:solidFill>
              <a:latin typeface="Lato"/>
              <a:ea typeface="Lato"/>
              <a:cs typeface="Lato"/>
              <a:sym typeface="Lato"/>
            </a:endParaRPr>
          </a:p>
        </p:txBody>
      </p:sp>
      <p:pic>
        <p:nvPicPr>
          <p:cNvPr id="336" name="Google Shape;336;p32"/>
          <p:cNvPicPr preferRelativeResize="0"/>
          <p:nvPr/>
        </p:nvPicPr>
        <p:blipFill>
          <a:blip r:embed="rId5">
            <a:alphaModFix/>
          </a:blip>
          <a:stretch>
            <a:fillRect/>
          </a:stretch>
        </p:blipFill>
        <p:spPr>
          <a:xfrm>
            <a:off x="4651177" y="1307850"/>
            <a:ext cx="3452850" cy="336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Scanning for Vulnerabilities....</a:t>
            </a:r>
            <a:endParaRPr/>
          </a:p>
        </p:txBody>
      </p:sp>
      <p:sp>
        <p:nvSpPr>
          <p:cNvPr id="342" name="Google Shape;342;p33"/>
          <p:cNvSpPr txBox="1"/>
          <p:nvPr>
            <p:ph idx="1" type="body"/>
          </p:nvPr>
        </p:nvSpPr>
        <p:spPr>
          <a:xfrm>
            <a:off x="1297500" y="1307850"/>
            <a:ext cx="7038900" cy="3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Based on one our understanding about the working of LINX and problems with LabVIEW we started to find security flaws in  BBB</a:t>
            </a:r>
            <a:r>
              <a:rPr lang="en-GB"/>
              <a:t> and </a:t>
            </a:r>
            <a:r>
              <a:rPr lang="en-GB"/>
              <a:t>following are our findings -</a:t>
            </a:r>
            <a:r>
              <a:rPr lang="en-GB"/>
              <a:t> </a:t>
            </a:r>
            <a:endParaRPr/>
          </a:p>
          <a:p>
            <a:pPr indent="-311150" lvl="0" marL="457200" rtl="0" algn="l">
              <a:spcBef>
                <a:spcPts val="0"/>
              </a:spcBef>
              <a:spcAft>
                <a:spcPts val="0"/>
              </a:spcAft>
              <a:buSzPts val="1300"/>
              <a:buChar char="●"/>
            </a:pPr>
            <a:r>
              <a:rPr lang="en-GB"/>
              <a:t>Usernames in  BBB can be enumerated over SSH</a:t>
            </a:r>
            <a:endParaRPr/>
          </a:p>
          <a:p>
            <a:pPr indent="-311150" lvl="0" marL="457200" rtl="0" algn="l">
              <a:spcBef>
                <a:spcPts val="0"/>
              </a:spcBef>
              <a:spcAft>
                <a:spcPts val="0"/>
              </a:spcAft>
              <a:buSzPts val="1300"/>
              <a:buChar char="●"/>
            </a:pPr>
            <a:r>
              <a:rPr lang="en-GB"/>
              <a:t>Cloud9 Authentication and Authorization Misconfiguration</a:t>
            </a:r>
            <a:endParaRPr/>
          </a:p>
          <a:p>
            <a:pPr indent="0" lvl="0" marL="0" rtl="0" algn="l">
              <a:spcBef>
                <a:spcPts val="1600"/>
              </a:spcBef>
              <a:spcAft>
                <a:spcPts val="0"/>
              </a:spcAft>
              <a:buNone/>
            </a:pPr>
            <a:r>
              <a:t/>
            </a:r>
            <a:endParaRPr/>
          </a:p>
          <a:p>
            <a:pPr indent="0" lvl="0" marL="0" rtl="0" algn="l">
              <a:spcBef>
                <a:spcPts val="0"/>
              </a:spcBef>
              <a:spcAft>
                <a:spcPts val="0"/>
              </a:spcAft>
              <a:buNone/>
            </a:pPr>
            <a:r>
              <a:rPr lang="en-GB"/>
              <a:t>On checking the files and libraries installed by LabVIEW on our BBB, we found-</a:t>
            </a:r>
            <a:endParaRPr/>
          </a:p>
          <a:p>
            <a:pPr indent="-311150" lvl="0" marL="457200" marR="0" rtl="0" algn="l">
              <a:lnSpc>
                <a:spcPct val="115000"/>
              </a:lnSpc>
              <a:spcBef>
                <a:spcPts val="0"/>
              </a:spcBef>
              <a:spcAft>
                <a:spcPts val="0"/>
              </a:spcAft>
              <a:buSzPts val="1300"/>
              <a:buChar char="●"/>
            </a:pPr>
            <a:r>
              <a:rPr lang="en-GB"/>
              <a:t>NISysServer.py is a script written in Python2 and this script is executed every time the BBB is booted up. So we figured out ways  this file can make the machine vulnerable -</a:t>
            </a:r>
            <a:endParaRPr/>
          </a:p>
          <a:p>
            <a:pPr indent="-298450" lvl="1" marL="914400" marR="0" rtl="0" algn="l">
              <a:lnSpc>
                <a:spcPct val="115000"/>
              </a:lnSpc>
              <a:spcBef>
                <a:spcPts val="0"/>
              </a:spcBef>
              <a:spcAft>
                <a:spcPts val="0"/>
              </a:spcAft>
              <a:buSzPts val="1100"/>
              <a:buChar char="○"/>
            </a:pPr>
            <a:r>
              <a:rPr lang="en-GB" sz="1300"/>
              <a:t>Creating unavailability of target machine with help of a function call made in the script.</a:t>
            </a:r>
            <a:endParaRPr sz="1300"/>
          </a:p>
          <a:p>
            <a:pPr indent="-298450" lvl="1" marL="914400" marR="0" rtl="0" algn="l">
              <a:lnSpc>
                <a:spcPct val="115000"/>
              </a:lnSpc>
              <a:spcBef>
                <a:spcPts val="0"/>
              </a:spcBef>
              <a:spcAft>
                <a:spcPts val="0"/>
              </a:spcAft>
              <a:buSzPts val="1100"/>
              <a:buChar char="○"/>
            </a:pPr>
            <a:r>
              <a:rPr lang="en-GB" sz="1300"/>
              <a:t>Creating backdoor with malicious lvrt-schroot Debian package.</a:t>
            </a:r>
            <a:endParaRPr sz="1300"/>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pic>
        <p:nvPicPr>
          <p:cNvPr id="343" name="Google Shape;343;p33"/>
          <p:cNvPicPr preferRelativeResize="0"/>
          <p:nvPr/>
        </p:nvPicPr>
        <p:blipFill>
          <a:blip r:embed="rId3">
            <a:alphaModFix/>
          </a:blip>
          <a:stretch>
            <a:fillRect/>
          </a:stretch>
        </p:blipFill>
        <p:spPr>
          <a:xfrm>
            <a:off x="4988525" y="63175"/>
            <a:ext cx="1717424" cy="1244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Security Flaws in BeagleBone Black </a:t>
            </a:r>
            <a:endParaRPr/>
          </a:p>
        </p:txBody>
      </p:sp>
      <p:sp>
        <p:nvSpPr>
          <p:cNvPr id="349" name="Google Shape;349;p34"/>
          <p:cNvSpPr txBox="1"/>
          <p:nvPr>
            <p:ph idx="1" type="body"/>
          </p:nvPr>
        </p:nvSpPr>
        <p:spPr>
          <a:xfrm>
            <a:off x="1199225" y="851650"/>
            <a:ext cx="7038900" cy="41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USER ENUMERATION</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lang="en-GB"/>
              <a:t>BBB currently have a SSH service (OpenSSH 6.7p1) running on port 22 which is vulnerable to CVE 2018-15473.OpenSSH versions prior to 7.7 are vulnerable  to this attack.</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t>Attack Techniques</a:t>
            </a:r>
            <a:endParaRPr u="sng"/>
          </a:p>
          <a:p>
            <a:pPr indent="-311150" lvl="0" marL="457200" rtl="0" algn="l">
              <a:spcBef>
                <a:spcPts val="1600"/>
              </a:spcBef>
              <a:spcAft>
                <a:spcPts val="0"/>
              </a:spcAft>
              <a:buSzPts val="1300"/>
              <a:buChar char="●"/>
            </a:pPr>
            <a:r>
              <a:rPr lang="en-GB"/>
              <a:t>Brute Force Attack</a:t>
            </a:r>
            <a:endParaRPr/>
          </a:p>
          <a:p>
            <a:pPr indent="-311150" lvl="0" marL="457200" rtl="0" algn="l">
              <a:spcBef>
                <a:spcPts val="0"/>
              </a:spcBef>
              <a:spcAft>
                <a:spcPts val="0"/>
              </a:spcAft>
              <a:buSzPts val="1300"/>
              <a:buChar char="●"/>
            </a:pPr>
            <a:r>
              <a:rPr lang="en-GB"/>
              <a:t>Dictionary Attack</a:t>
            </a:r>
            <a:endParaRPr/>
          </a:p>
          <a:p>
            <a:pPr indent="0" lvl="0" marL="0" rtl="0" algn="l">
              <a:lnSpc>
                <a:spcPct val="115000"/>
              </a:lnSpc>
              <a:spcBef>
                <a:spcPts val="1600"/>
              </a:spcBef>
              <a:spcAft>
                <a:spcPts val="0"/>
              </a:spcAft>
              <a:buNone/>
            </a:pPr>
            <a:r>
              <a:rPr lang="en-GB"/>
              <a:t>For an invalid input, userauth_pubkey() function returns SSH2_MSG_USERAUTH_FAILURE message immediately without taking any time. But for a valid input , userauth_pubkey() calls fatal() function which exits the process and closes the connection to the client.</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GB"/>
              <a:t>False Positives:</a:t>
            </a:r>
            <a:endParaRPr/>
          </a:p>
          <a:p>
            <a:pPr indent="-311150" lvl="0" marL="457200" rtl="0" algn="l">
              <a:lnSpc>
                <a:spcPct val="100000"/>
              </a:lnSpc>
              <a:spcBef>
                <a:spcPts val="1600"/>
              </a:spcBef>
              <a:spcAft>
                <a:spcPts val="0"/>
              </a:spcAft>
              <a:buSzPts val="1300"/>
              <a:buChar char="●"/>
            </a:pPr>
            <a:r>
              <a:rPr lang="en-GB"/>
              <a:t>OpenSSH server will refuse connections due to high number of SSH requests. </a:t>
            </a:r>
            <a:endParaRPr/>
          </a:p>
          <a:p>
            <a:pPr indent="-311150" lvl="0" marL="457200" rtl="0" algn="l">
              <a:spcBef>
                <a:spcPts val="0"/>
              </a:spcBef>
              <a:spcAft>
                <a:spcPts val="0"/>
              </a:spcAft>
              <a:buSzPts val="1300"/>
              <a:buChar char="●"/>
            </a:pPr>
            <a:r>
              <a:rPr lang="en-GB"/>
              <a:t>This is similar to the response when a valid user input is provided.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latin typeface="Lato"/>
                <a:ea typeface="Lato"/>
                <a:cs typeface="Lato"/>
                <a:sym typeface="Lato"/>
              </a:rPr>
              <a:t>User Enumeration (cont.)</a:t>
            </a:r>
            <a:endParaRPr/>
          </a:p>
        </p:txBody>
      </p:sp>
      <p:sp>
        <p:nvSpPr>
          <p:cNvPr id="355" name="Google Shape;355;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6" name="Google Shape;356;p35"/>
          <p:cNvPicPr preferRelativeResize="0"/>
          <p:nvPr/>
        </p:nvPicPr>
        <p:blipFill>
          <a:blip r:embed="rId3">
            <a:alphaModFix/>
          </a:blip>
          <a:stretch>
            <a:fillRect/>
          </a:stretch>
        </p:blipFill>
        <p:spPr>
          <a:xfrm>
            <a:off x="1297500" y="768725"/>
            <a:ext cx="6896226" cy="427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35" name="Google Shape;235;p18"/>
          <p:cNvSpPr txBox="1"/>
          <p:nvPr>
            <p:ph idx="1" type="body"/>
          </p:nvPr>
        </p:nvSpPr>
        <p:spPr>
          <a:xfrm>
            <a:off x="4094225" y="1567550"/>
            <a:ext cx="4546500" cy="2005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This project will seek to explore a development environment for hardware platforms called LabVIEW. </a:t>
            </a:r>
            <a:endParaRPr>
              <a:solidFill>
                <a:srgbClr val="FFFFFF"/>
              </a:solidFill>
            </a:endParaRPr>
          </a:p>
          <a:p>
            <a:pPr indent="0" lvl="0" marL="0" rtl="0" algn="l">
              <a:spcBef>
                <a:spcPts val="1600"/>
              </a:spcBef>
              <a:spcAft>
                <a:spcPts val="0"/>
              </a:spcAft>
              <a:buNone/>
            </a:pPr>
            <a:r>
              <a:rPr lang="en-GB">
                <a:solidFill>
                  <a:srgbClr val="FFFFFF"/>
                </a:solidFill>
              </a:rPr>
              <a:t>With this project our team seeks to analyze the files, libraries and scripts deployed by the LabVIEW environment on the BeagleBone Black, thus assessing the security flaws that can be exploited.</a:t>
            </a:r>
            <a:endParaRPr>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1297500" y="320050"/>
            <a:ext cx="7038900" cy="914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300">
                <a:latin typeface="Lato"/>
                <a:ea typeface="Lato"/>
                <a:cs typeface="Lato"/>
                <a:sym typeface="Lato"/>
              </a:rPr>
              <a:t>User Enumeration (cont.)</a:t>
            </a:r>
            <a:endParaRPr b="1" sz="1300">
              <a:latin typeface="Lato"/>
              <a:ea typeface="Lato"/>
              <a:cs typeface="Lato"/>
              <a:sym typeface="Lato"/>
            </a:endParaRPr>
          </a:p>
        </p:txBody>
      </p:sp>
      <p:sp>
        <p:nvSpPr>
          <p:cNvPr id="362" name="Google Shape;362;p36"/>
          <p:cNvSpPr txBox="1"/>
          <p:nvPr>
            <p:ph idx="1" type="body"/>
          </p:nvPr>
        </p:nvSpPr>
        <p:spPr>
          <a:xfrm>
            <a:off x="1297500" y="772750"/>
            <a:ext cx="7038900" cy="42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3" name="Google Shape;363;p36"/>
          <p:cNvPicPr preferRelativeResize="0"/>
          <p:nvPr/>
        </p:nvPicPr>
        <p:blipFill>
          <a:blip r:embed="rId3">
            <a:alphaModFix/>
          </a:blip>
          <a:stretch>
            <a:fillRect/>
          </a:stretch>
        </p:blipFill>
        <p:spPr>
          <a:xfrm>
            <a:off x="1297500" y="2910550"/>
            <a:ext cx="7038900" cy="2121300"/>
          </a:xfrm>
          <a:prstGeom prst="rect">
            <a:avLst/>
          </a:prstGeom>
          <a:noFill/>
          <a:ln>
            <a:noFill/>
          </a:ln>
        </p:spPr>
      </p:pic>
      <p:pic>
        <p:nvPicPr>
          <p:cNvPr id="364" name="Google Shape;364;p36"/>
          <p:cNvPicPr preferRelativeResize="0"/>
          <p:nvPr/>
        </p:nvPicPr>
        <p:blipFill>
          <a:blip r:embed="rId4">
            <a:alphaModFix/>
          </a:blip>
          <a:stretch>
            <a:fillRect/>
          </a:stretch>
        </p:blipFill>
        <p:spPr>
          <a:xfrm>
            <a:off x="1297500" y="772750"/>
            <a:ext cx="7038900" cy="212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Cloud9 Authentication model</a:t>
            </a:r>
            <a:endParaRPr/>
          </a:p>
        </p:txBody>
      </p:sp>
      <p:pic>
        <p:nvPicPr>
          <p:cNvPr id="370" name="Google Shape;370;p37"/>
          <p:cNvPicPr preferRelativeResize="0"/>
          <p:nvPr/>
        </p:nvPicPr>
        <p:blipFill rotWithShape="1">
          <a:blip r:embed="rId3">
            <a:alphaModFix/>
          </a:blip>
          <a:srcRect b="0" l="0" r="0" t="0"/>
          <a:stretch/>
        </p:blipFill>
        <p:spPr>
          <a:xfrm>
            <a:off x="5126825" y="1096475"/>
            <a:ext cx="3144663" cy="3530850"/>
          </a:xfrm>
          <a:prstGeom prst="rect">
            <a:avLst/>
          </a:prstGeom>
          <a:noFill/>
          <a:ln>
            <a:noFill/>
          </a:ln>
          <a:effectLst>
            <a:outerShdw blurRad="428625" rotWithShape="0" algn="bl" dir="1140000" dist="409575">
              <a:srgbClr val="000000">
                <a:alpha val="50000"/>
              </a:srgbClr>
            </a:outerShdw>
          </a:effectLst>
        </p:spPr>
      </p:pic>
      <p:sp>
        <p:nvSpPr>
          <p:cNvPr id="371" name="Google Shape;371;p37"/>
          <p:cNvSpPr txBox="1"/>
          <p:nvPr>
            <p:ph idx="1" type="body"/>
          </p:nvPr>
        </p:nvSpPr>
        <p:spPr>
          <a:xfrm>
            <a:off x="1052550" y="1382825"/>
            <a:ext cx="37857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Arial"/>
                <a:ea typeface="Arial"/>
                <a:cs typeface="Arial"/>
                <a:sym typeface="Arial"/>
              </a:rPr>
              <a:t>Cloud9, a web-browser based IDE, is deployed in BBB while installation. In it's deployment, the cloud9 utilizes </a:t>
            </a:r>
            <a:r>
              <a:rPr lang="en-GB">
                <a:solidFill>
                  <a:srgbClr val="FFFFFF"/>
                </a:solidFill>
                <a:latin typeface="Courier New"/>
                <a:ea typeface="Courier New"/>
                <a:cs typeface="Courier New"/>
                <a:sym typeface="Courier New"/>
              </a:rPr>
              <a:t>access_token</a:t>
            </a:r>
            <a:r>
              <a:rPr lang="en-GB">
                <a:solidFill>
                  <a:srgbClr val="FFFFFF"/>
                </a:solidFill>
                <a:latin typeface="Arial"/>
                <a:ea typeface="Arial"/>
                <a:cs typeface="Arial"/>
                <a:sym typeface="Arial"/>
              </a:rPr>
              <a:t> to differentiate among different users. </a:t>
            </a:r>
            <a:endParaRPr>
              <a:solidFill>
                <a:srgbClr val="FFFFFF"/>
              </a:solidFill>
              <a:latin typeface="Arial"/>
              <a:ea typeface="Arial"/>
              <a:cs typeface="Arial"/>
              <a:sym typeface="Arial"/>
            </a:endParaRPr>
          </a:p>
          <a:p>
            <a:pPr indent="0" lvl="0" marL="0" rtl="0" algn="l">
              <a:spcBef>
                <a:spcPts val="1600"/>
              </a:spcBef>
              <a:spcAft>
                <a:spcPts val="0"/>
              </a:spcAft>
              <a:buNone/>
            </a:pPr>
            <a:r>
              <a:rPr lang="en-GB">
                <a:solidFill>
                  <a:srgbClr val="FFFFFF"/>
                </a:solidFill>
                <a:latin typeface="Arial"/>
                <a:ea typeface="Arial"/>
                <a:cs typeface="Arial"/>
                <a:sym typeface="Arial"/>
              </a:rPr>
              <a:t>a: The user requests for </a:t>
            </a:r>
            <a:r>
              <a:rPr lang="en-GB">
                <a:solidFill>
                  <a:srgbClr val="FFFFFF"/>
                </a:solidFill>
                <a:latin typeface="Courier New"/>
                <a:ea typeface="Courier New"/>
                <a:cs typeface="Courier New"/>
                <a:sym typeface="Courier New"/>
              </a:rPr>
              <a:t>access_token</a:t>
            </a:r>
            <a:r>
              <a:rPr lang="en-GB">
                <a:solidFill>
                  <a:srgbClr val="FFFFFF"/>
                </a:solidFill>
                <a:latin typeface="Arial"/>
                <a:ea typeface="Arial"/>
                <a:cs typeface="Arial"/>
                <a:sym typeface="Arial"/>
              </a:rPr>
              <a:t> from authorization server.</a:t>
            </a:r>
            <a:endParaRPr>
              <a:solidFill>
                <a:srgbClr val="FFFFFF"/>
              </a:solidFill>
              <a:latin typeface="Arial"/>
              <a:ea typeface="Arial"/>
              <a:cs typeface="Arial"/>
              <a:sym typeface="Arial"/>
            </a:endParaRPr>
          </a:p>
          <a:p>
            <a:pPr indent="0" lvl="0" marL="0" rtl="0" algn="l">
              <a:spcBef>
                <a:spcPts val="1600"/>
              </a:spcBef>
              <a:spcAft>
                <a:spcPts val="0"/>
              </a:spcAft>
              <a:buNone/>
            </a:pPr>
            <a:r>
              <a:rPr lang="en-GB">
                <a:solidFill>
                  <a:srgbClr val="FFFFFF"/>
                </a:solidFill>
                <a:latin typeface="Arial"/>
                <a:ea typeface="Arial"/>
                <a:cs typeface="Arial"/>
                <a:sym typeface="Arial"/>
              </a:rPr>
              <a:t>b: The authorization server, issues a valid </a:t>
            </a:r>
            <a:r>
              <a:rPr lang="en-GB">
                <a:solidFill>
                  <a:srgbClr val="FFFFFF"/>
                </a:solidFill>
                <a:latin typeface="Courier New"/>
                <a:ea typeface="Courier New"/>
                <a:cs typeface="Courier New"/>
                <a:sym typeface="Courier New"/>
              </a:rPr>
              <a:t>access_token</a:t>
            </a:r>
            <a:r>
              <a:rPr lang="en-GB">
                <a:solidFill>
                  <a:srgbClr val="FFFFFF"/>
                </a:solidFill>
                <a:latin typeface="Arial"/>
                <a:ea typeface="Arial"/>
                <a:cs typeface="Arial"/>
                <a:sym typeface="Arial"/>
              </a:rPr>
              <a:t> to each user.</a:t>
            </a:r>
            <a:endParaRPr>
              <a:solidFill>
                <a:srgbClr val="FFFFFF"/>
              </a:solidFill>
              <a:latin typeface="Arial"/>
              <a:ea typeface="Arial"/>
              <a:cs typeface="Arial"/>
              <a:sym typeface="Arial"/>
            </a:endParaRPr>
          </a:p>
          <a:p>
            <a:pPr indent="0" lvl="0" marL="0" rtl="0" algn="l">
              <a:spcBef>
                <a:spcPts val="1600"/>
              </a:spcBef>
              <a:spcAft>
                <a:spcPts val="1600"/>
              </a:spcAft>
              <a:buNone/>
            </a:pPr>
            <a:r>
              <a:t/>
            </a:r>
            <a:endParaRPr>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8"/>
          <p:cNvSpPr txBox="1"/>
          <p:nvPr>
            <p:ph idx="1" type="body"/>
          </p:nvPr>
        </p:nvSpPr>
        <p:spPr>
          <a:xfrm>
            <a:off x="377250" y="4562475"/>
            <a:ext cx="8389500" cy="2910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900"/>
              <a:t>Reference: </a:t>
            </a:r>
            <a:r>
              <a:rPr lang="en-GB" sz="900" u="sng">
                <a:solidFill>
                  <a:schemeClr val="hlink"/>
                </a:solidFill>
                <a:hlinkClick r:id="rId3"/>
              </a:rPr>
              <a:t>https://d1.awsstatic.com/product-marketing/Tulip/C9-Collab-Image@3x.e03a65d9488633c154358430540ab363dd1e8f45.png</a:t>
            </a:r>
            <a:endParaRPr sz="900"/>
          </a:p>
        </p:txBody>
      </p:sp>
      <p:pic>
        <p:nvPicPr>
          <p:cNvPr id="377" name="Google Shape;377;p38"/>
          <p:cNvPicPr preferRelativeResize="0"/>
          <p:nvPr/>
        </p:nvPicPr>
        <p:blipFill>
          <a:blip r:embed="rId4">
            <a:alphaModFix/>
          </a:blip>
          <a:stretch>
            <a:fillRect/>
          </a:stretch>
        </p:blipFill>
        <p:spPr>
          <a:xfrm>
            <a:off x="3957450" y="1201326"/>
            <a:ext cx="4427873" cy="3411149"/>
          </a:xfrm>
          <a:prstGeom prst="rect">
            <a:avLst/>
          </a:prstGeom>
          <a:noFill/>
          <a:ln>
            <a:noFill/>
          </a:ln>
          <a:effectLst>
            <a:outerShdw blurRad="400050" rotWithShape="0" algn="bl" dir="2400000" dist="400050">
              <a:srgbClr val="000000">
                <a:alpha val="50000"/>
              </a:srgbClr>
            </a:outerShdw>
          </a:effectLst>
        </p:spPr>
      </p:pic>
      <p:sp>
        <p:nvSpPr>
          <p:cNvPr id="378" name="Google Shape;378;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Cloud9 Authentication model</a:t>
            </a:r>
            <a:endParaRPr/>
          </a:p>
        </p:txBody>
      </p:sp>
      <p:sp>
        <p:nvSpPr>
          <p:cNvPr id="379" name="Google Shape;379;p38"/>
          <p:cNvSpPr txBox="1"/>
          <p:nvPr/>
        </p:nvSpPr>
        <p:spPr>
          <a:xfrm>
            <a:off x="717700" y="1581600"/>
            <a:ext cx="3601800" cy="28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The users are identified by the unique access_token that is issue to them.</a:t>
            </a:r>
            <a:endParaRPr sz="1200">
              <a:solidFill>
                <a:srgbClr val="FFFFFF"/>
              </a:solidFill>
            </a:endParaRPr>
          </a:p>
          <a:p>
            <a:pPr indent="0" lvl="0" marL="0" rtl="0" algn="l">
              <a:lnSpc>
                <a:spcPct val="115000"/>
              </a:lnSpc>
              <a:spcBef>
                <a:spcPts val="1600"/>
              </a:spcBef>
              <a:spcAft>
                <a:spcPts val="1600"/>
              </a:spcAft>
              <a:buNone/>
            </a:pPr>
            <a:r>
              <a:t/>
            </a:r>
            <a:endParaRPr sz="12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9"/>
          <p:cNvSpPr txBox="1"/>
          <p:nvPr>
            <p:ph idx="1" type="body"/>
          </p:nvPr>
        </p:nvSpPr>
        <p:spPr>
          <a:xfrm>
            <a:off x="3495450" y="980500"/>
            <a:ext cx="52896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Arial"/>
              <a:ea typeface="Arial"/>
              <a:cs typeface="Arial"/>
              <a:sym typeface="Arial"/>
            </a:endParaRPr>
          </a:p>
          <a:p>
            <a:pPr indent="0" lvl="0" marL="0" rtl="0" algn="l">
              <a:spcBef>
                <a:spcPts val="1600"/>
              </a:spcBef>
              <a:spcAft>
                <a:spcPts val="0"/>
              </a:spcAft>
              <a:buNone/>
            </a:pPr>
            <a:r>
              <a:rPr lang="en-GB" sz="1200">
                <a:solidFill>
                  <a:srgbClr val="FFFFFF"/>
                </a:solidFill>
                <a:latin typeface="Arial"/>
                <a:ea typeface="Arial"/>
                <a:cs typeface="Arial"/>
                <a:sym typeface="Arial"/>
              </a:rPr>
              <a:t>a: The user then request’s for a websocket address using:</a:t>
            </a:r>
            <a:endParaRPr sz="1200">
              <a:solidFill>
                <a:srgbClr val="FFFFFF"/>
              </a:solidFill>
              <a:latin typeface="Arial"/>
              <a:ea typeface="Arial"/>
              <a:cs typeface="Arial"/>
              <a:sym typeface="Arial"/>
            </a:endParaRPr>
          </a:p>
          <a:p>
            <a:pPr indent="0" lvl="0" marL="38100" marR="38100" rtl="0" algn="l">
              <a:spcBef>
                <a:spcPts val="1600"/>
              </a:spcBef>
              <a:spcAft>
                <a:spcPts val="0"/>
              </a:spcAft>
              <a:buNone/>
            </a:pPr>
            <a:r>
              <a:rPr lang="en-GB" sz="1100">
                <a:solidFill>
                  <a:srgbClr val="C88FD0"/>
                </a:solidFill>
                <a:highlight>
                  <a:srgbClr val="333333"/>
                </a:highlight>
                <a:latin typeface="Courier New"/>
                <a:ea typeface="Courier New"/>
                <a:cs typeface="Courier New"/>
                <a:sym typeface="Courier New"/>
              </a:rPr>
              <a:t>POST</a:t>
            </a:r>
            <a:r>
              <a:rPr lang="en-GB" sz="1100">
                <a:solidFill>
                  <a:srgbClr val="B8BFC6"/>
                </a:solidFill>
                <a:highlight>
                  <a:srgbClr val="333333"/>
                </a:highlight>
                <a:latin typeface="Courier New"/>
                <a:ea typeface="Courier New"/>
                <a:cs typeface="Courier New"/>
                <a:sym typeface="Courier New"/>
              </a:rPr>
              <a:t> </a:t>
            </a:r>
            <a:r>
              <a:rPr lang="en-GB" sz="1100">
                <a:solidFill>
                  <a:srgbClr val="FF5500"/>
                </a:solidFill>
                <a:highlight>
                  <a:srgbClr val="333333"/>
                </a:highlight>
                <a:latin typeface="Courier New"/>
                <a:ea typeface="Courier New"/>
                <a:cs typeface="Courier New"/>
                <a:sym typeface="Courier New"/>
              </a:rPr>
              <a:t>/vfs/1?access_token=token</a:t>
            </a:r>
            <a:r>
              <a:rPr lang="en-GB" sz="1100">
                <a:solidFill>
                  <a:srgbClr val="B8BFC6"/>
                </a:solidFill>
                <a:highlight>
                  <a:srgbClr val="333333"/>
                </a:highlight>
                <a:latin typeface="Courier New"/>
                <a:ea typeface="Courier New"/>
                <a:cs typeface="Courier New"/>
                <a:sym typeface="Courier New"/>
              </a:rPr>
              <a:t> </a:t>
            </a:r>
            <a:r>
              <a:rPr lang="en-GB" sz="1100">
                <a:solidFill>
                  <a:srgbClr val="C88FD0"/>
                </a:solidFill>
                <a:highlight>
                  <a:srgbClr val="333333"/>
                </a:highlight>
                <a:latin typeface="Courier New"/>
                <a:ea typeface="Courier New"/>
                <a:cs typeface="Courier New"/>
                <a:sym typeface="Courier New"/>
              </a:rPr>
              <a:t>HTTP/1.1</a:t>
            </a:r>
            <a:endParaRPr sz="1100">
              <a:solidFill>
                <a:srgbClr val="C88FD0"/>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84B6CB"/>
                </a:solidFill>
                <a:highlight>
                  <a:srgbClr val="333333"/>
                </a:highlight>
                <a:latin typeface="Courier New"/>
                <a:ea typeface="Courier New"/>
                <a:cs typeface="Courier New"/>
                <a:sym typeface="Courier New"/>
              </a:rPr>
              <a:t>Host:</a:t>
            </a:r>
            <a:r>
              <a:rPr lang="en-GB" sz="1100">
                <a:solidFill>
                  <a:srgbClr val="D26B6B"/>
                </a:solidFill>
                <a:highlight>
                  <a:srgbClr val="333333"/>
                </a:highlight>
                <a:latin typeface="Courier New"/>
                <a:ea typeface="Courier New"/>
                <a:cs typeface="Courier New"/>
                <a:sym typeface="Courier New"/>
              </a:rPr>
              <a:t> 129.2.167.52:3000</a:t>
            </a:r>
            <a:endParaRPr sz="1100">
              <a:solidFill>
                <a:srgbClr val="D26B6B"/>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t/>
            </a:r>
            <a:endParaRPr sz="1100">
              <a:solidFill>
                <a:srgbClr val="D26B6B"/>
              </a:solidFill>
              <a:highlight>
                <a:srgbClr val="333333"/>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latin typeface="Arial"/>
                <a:ea typeface="Arial"/>
                <a:cs typeface="Arial"/>
                <a:sym typeface="Arial"/>
              </a:rPr>
              <a:t>b: Server returns a valid vfsid with 201 request:</a:t>
            </a:r>
            <a:endParaRPr sz="1200">
              <a:solidFill>
                <a:srgbClr val="FFFFFF"/>
              </a:solidFill>
              <a:latin typeface="Arial"/>
              <a:ea typeface="Arial"/>
              <a:cs typeface="Arial"/>
              <a:sym typeface="Arial"/>
            </a:endParaRPr>
          </a:p>
          <a:p>
            <a:pPr indent="0" lvl="0" marL="38100" marR="38100" rtl="0" algn="l">
              <a:spcBef>
                <a:spcPts val="1600"/>
              </a:spcBef>
              <a:spcAft>
                <a:spcPts val="0"/>
              </a:spcAft>
              <a:buNone/>
            </a:pPr>
            <a:r>
              <a:rPr lang="en-GB" sz="1100">
                <a:solidFill>
                  <a:srgbClr val="C88FD0"/>
                </a:solidFill>
                <a:highlight>
                  <a:srgbClr val="333333"/>
                </a:highlight>
                <a:latin typeface="Courier New"/>
                <a:ea typeface="Courier New"/>
                <a:cs typeface="Courier New"/>
                <a:sym typeface="Courier New"/>
              </a:rPr>
              <a:t>HTTP/1.1</a:t>
            </a:r>
            <a:r>
              <a:rPr lang="en-GB" sz="1100">
                <a:solidFill>
                  <a:srgbClr val="B8BFC6"/>
                </a:solidFill>
                <a:highlight>
                  <a:srgbClr val="333333"/>
                </a:highlight>
                <a:latin typeface="Courier New"/>
                <a:ea typeface="Courier New"/>
                <a:cs typeface="Courier New"/>
                <a:sym typeface="Courier New"/>
              </a:rPr>
              <a:t> </a:t>
            </a:r>
            <a:r>
              <a:rPr lang="en-GB" sz="1100">
                <a:solidFill>
                  <a:srgbClr val="50E650"/>
                </a:solidFill>
                <a:highlight>
                  <a:srgbClr val="333333"/>
                </a:highlight>
                <a:latin typeface="Courier New"/>
                <a:ea typeface="Courier New"/>
                <a:cs typeface="Courier New"/>
                <a:sym typeface="Courier New"/>
              </a:rPr>
              <a:t>201</a:t>
            </a:r>
            <a:r>
              <a:rPr lang="en-GB" sz="1100">
                <a:solidFill>
                  <a:srgbClr val="B8BFC6"/>
                </a:solidFill>
                <a:highlight>
                  <a:srgbClr val="333333"/>
                </a:highlight>
                <a:latin typeface="Courier New"/>
                <a:ea typeface="Courier New"/>
                <a:cs typeface="Courier New"/>
                <a:sym typeface="Courier New"/>
              </a:rPr>
              <a:t> Created</a:t>
            </a:r>
            <a:endParaRPr sz="1100">
              <a:solidFill>
                <a:srgbClr val="B8BFC6"/>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84B6CB"/>
                </a:solidFill>
                <a:highlight>
                  <a:srgbClr val="333333"/>
                </a:highlight>
                <a:latin typeface="Courier New"/>
                <a:ea typeface="Courier New"/>
                <a:cs typeface="Courier New"/>
                <a:sym typeface="Courier New"/>
              </a:rPr>
              <a:t>Content-Type:</a:t>
            </a:r>
            <a:r>
              <a:rPr lang="en-GB" sz="1100">
                <a:solidFill>
                  <a:srgbClr val="D26B6B"/>
                </a:solidFill>
                <a:highlight>
                  <a:srgbClr val="333333"/>
                </a:highlight>
                <a:latin typeface="Courier New"/>
                <a:ea typeface="Courier New"/>
                <a:cs typeface="Courier New"/>
                <a:sym typeface="Courier New"/>
              </a:rPr>
              <a:t> application/json</a:t>
            </a:r>
            <a:endParaRPr sz="1100">
              <a:solidFill>
                <a:srgbClr val="D26B6B"/>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84B6CB"/>
                </a:solidFill>
                <a:highlight>
                  <a:srgbClr val="333333"/>
                </a:highlight>
                <a:latin typeface="Courier New"/>
                <a:ea typeface="Courier New"/>
                <a:cs typeface="Courier New"/>
                <a:sym typeface="Courier New"/>
              </a:rPr>
              <a:t>Date:</a:t>
            </a:r>
            <a:r>
              <a:rPr lang="en-GB" sz="1100">
                <a:solidFill>
                  <a:srgbClr val="D26B6B"/>
                </a:solidFill>
                <a:highlight>
                  <a:srgbClr val="333333"/>
                </a:highlight>
                <a:latin typeface="Courier New"/>
                <a:ea typeface="Courier New"/>
                <a:cs typeface="Courier New"/>
                <a:sym typeface="Courier New"/>
              </a:rPr>
              <a:t> Mon, 04 May 2020 14:32:37 GMT</a:t>
            </a:r>
            <a:endParaRPr sz="1100">
              <a:solidFill>
                <a:srgbClr val="D26B6B"/>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84B6CB"/>
                </a:solidFill>
                <a:highlight>
                  <a:srgbClr val="333333"/>
                </a:highlight>
                <a:latin typeface="Courier New"/>
                <a:ea typeface="Courier New"/>
                <a:cs typeface="Courier New"/>
                <a:sym typeface="Courier New"/>
              </a:rPr>
              <a:t>Connection:</a:t>
            </a:r>
            <a:r>
              <a:rPr lang="en-GB" sz="1100">
                <a:solidFill>
                  <a:srgbClr val="D26B6B"/>
                </a:solidFill>
                <a:highlight>
                  <a:srgbClr val="333333"/>
                </a:highlight>
                <a:latin typeface="Courier New"/>
                <a:ea typeface="Courier New"/>
                <a:cs typeface="Courier New"/>
                <a:sym typeface="Courier New"/>
              </a:rPr>
              <a:t> close</a:t>
            </a:r>
            <a:endParaRPr sz="1100">
              <a:solidFill>
                <a:srgbClr val="D26B6B"/>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84B6CB"/>
                </a:solidFill>
                <a:highlight>
                  <a:srgbClr val="333333"/>
                </a:highlight>
                <a:latin typeface="Courier New"/>
                <a:ea typeface="Courier New"/>
                <a:cs typeface="Courier New"/>
                <a:sym typeface="Courier New"/>
              </a:rPr>
              <a:t>Content-Length:</a:t>
            </a:r>
            <a:r>
              <a:rPr lang="en-GB" sz="1100">
                <a:solidFill>
                  <a:srgbClr val="D26B6B"/>
                </a:solidFill>
                <a:highlight>
                  <a:srgbClr val="333333"/>
                </a:highlight>
                <a:latin typeface="Courier New"/>
                <a:ea typeface="Courier New"/>
                <a:cs typeface="Courier New"/>
                <a:sym typeface="Courier New"/>
              </a:rPr>
              <a:t> 78</a:t>
            </a:r>
            <a:endParaRPr sz="1100">
              <a:solidFill>
                <a:srgbClr val="D26B6B"/>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B8BFC6"/>
                </a:solidFill>
                <a:highlight>
                  <a:srgbClr val="333333"/>
                </a:highlight>
                <a:latin typeface="Courier New"/>
                <a:ea typeface="Courier New"/>
                <a:cs typeface="Courier New"/>
                <a:sym typeface="Courier New"/>
              </a:rPr>
              <a:t>​</a:t>
            </a:r>
            <a:endParaRPr sz="1100">
              <a:solidFill>
                <a:srgbClr val="B8BFC6"/>
              </a:solidFill>
              <a:highlight>
                <a:srgbClr val="333333"/>
              </a:highlight>
              <a:latin typeface="Courier New"/>
              <a:ea typeface="Courier New"/>
              <a:cs typeface="Courier New"/>
              <a:sym typeface="Courier New"/>
            </a:endParaRPr>
          </a:p>
          <a:p>
            <a:pPr indent="0" lvl="0" marL="38100" marR="38100" rtl="0" algn="l">
              <a:spcBef>
                <a:spcPts val="0"/>
              </a:spcBef>
              <a:spcAft>
                <a:spcPts val="0"/>
              </a:spcAft>
              <a:buNone/>
            </a:pPr>
            <a:r>
              <a:rPr lang="en-GB" sz="1100">
                <a:solidFill>
                  <a:srgbClr val="B8BFC6"/>
                </a:solidFill>
                <a:highlight>
                  <a:srgbClr val="333333"/>
                </a:highlight>
                <a:latin typeface="Courier New"/>
                <a:ea typeface="Courier New"/>
                <a:cs typeface="Courier New"/>
                <a:sym typeface="Courier New"/>
              </a:rPr>
              <a:t>{"pid":1,"uid":-1,</a:t>
            </a:r>
            <a:r>
              <a:rPr lang="en-GB" sz="1100">
                <a:solidFill>
                  <a:srgbClr val="00FFFF"/>
                </a:solidFill>
                <a:highlight>
                  <a:srgbClr val="333333"/>
                </a:highlight>
                <a:latin typeface="Courier New"/>
                <a:ea typeface="Courier New"/>
                <a:cs typeface="Courier New"/>
                <a:sym typeface="Courier New"/>
              </a:rPr>
              <a:t>"vfsid":"9cnmPaLTnz8q2HBd"</a:t>
            </a:r>
            <a:r>
              <a:rPr lang="en-GB" sz="1100">
                <a:solidFill>
                  <a:srgbClr val="B8BFC6"/>
                </a:solidFill>
                <a:highlight>
                  <a:srgbClr val="333333"/>
                </a:highlight>
                <a:latin typeface="Courier New"/>
                <a:ea typeface="Courier New"/>
                <a:cs typeface="Courier New"/>
                <a:sym typeface="Courier New"/>
              </a:rPr>
              <a:t>,"activation":{}}</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FFFFFF"/>
              </a:solidFill>
              <a:latin typeface="Arial"/>
              <a:ea typeface="Arial"/>
              <a:cs typeface="Arial"/>
              <a:sym typeface="Arial"/>
            </a:endParaRPr>
          </a:p>
        </p:txBody>
      </p:sp>
      <p:pic>
        <p:nvPicPr>
          <p:cNvPr id="385" name="Google Shape;385;p39"/>
          <p:cNvPicPr preferRelativeResize="0"/>
          <p:nvPr/>
        </p:nvPicPr>
        <p:blipFill>
          <a:blip r:embed="rId3">
            <a:alphaModFix/>
          </a:blip>
          <a:stretch>
            <a:fillRect/>
          </a:stretch>
        </p:blipFill>
        <p:spPr>
          <a:xfrm>
            <a:off x="387275" y="1472250"/>
            <a:ext cx="2618975" cy="3123250"/>
          </a:xfrm>
          <a:prstGeom prst="rect">
            <a:avLst/>
          </a:prstGeom>
          <a:noFill/>
          <a:ln>
            <a:noFill/>
          </a:ln>
          <a:effectLst>
            <a:outerShdw blurRad="357188" rotWithShape="0" algn="bl" dir="2700000" dist="314325">
              <a:srgbClr val="000000">
                <a:alpha val="50000"/>
              </a:srgbClr>
            </a:outerShdw>
          </a:effectLst>
        </p:spPr>
      </p:pic>
      <p:sp>
        <p:nvSpPr>
          <p:cNvPr id="386" name="Google Shape;386;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Cloud9 Authentication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40"/>
          <p:cNvPicPr preferRelativeResize="0"/>
          <p:nvPr/>
        </p:nvPicPr>
        <p:blipFill>
          <a:blip r:embed="rId3">
            <a:alphaModFix/>
          </a:blip>
          <a:stretch>
            <a:fillRect/>
          </a:stretch>
        </p:blipFill>
        <p:spPr>
          <a:xfrm>
            <a:off x="1169301" y="1486825"/>
            <a:ext cx="7295297" cy="3430724"/>
          </a:xfrm>
          <a:prstGeom prst="rect">
            <a:avLst/>
          </a:prstGeom>
          <a:noFill/>
          <a:ln>
            <a:noFill/>
          </a:ln>
          <a:effectLst>
            <a:outerShdw blurRad="514350" rotWithShape="0" algn="bl" dir="1320000" dist="266700">
              <a:srgbClr val="000000">
                <a:alpha val="50000"/>
              </a:srgbClr>
            </a:outerShdw>
          </a:effectLst>
        </p:spPr>
      </p:pic>
      <p:sp>
        <p:nvSpPr>
          <p:cNvPr id="392" name="Google Shape;392;p40"/>
          <p:cNvSpPr txBox="1"/>
          <p:nvPr>
            <p:ph idx="1" type="body"/>
          </p:nvPr>
        </p:nvSpPr>
        <p:spPr>
          <a:xfrm>
            <a:off x="1297500" y="3615050"/>
            <a:ext cx="7038900" cy="717600"/>
          </a:xfrm>
          <a:prstGeom prst="rect">
            <a:avLst/>
          </a:prstGeom>
          <a:solidFill>
            <a:srgbClr val="FF0000"/>
          </a:solidFill>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Courier New"/>
                <a:ea typeface="Courier New"/>
                <a:cs typeface="Courier New"/>
                <a:sym typeface="Courier New"/>
              </a:rPr>
              <a:t>access_token</a:t>
            </a:r>
            <a:r>
              <a:rPr lang="en-GB">
                <a:solidFill>
                  <a:srgbClr val="FFFFFF"/>
                </a:solidFill>
                <a:latin typeface="Arial"/>
                <a:ea typeface="Arial"/>
                <a:cs typeface="Arial"/>
                <a:sym typeface="Arial"/>
              </a:rPr>
              <a:t> and </a:t>
            </a:r>
            <a:r>
              <a:rPr lang="en-GB">
                <a:solidFill>
                  <a:srgbClr val="FFFFFF"/>
                </a:solidFill>
                <a:latin typeface="Courier New"/>
                <a:ea typeface="Courier New"/>
                <a:cs typeface="Courier New"/>
                <a:sym typeface="Courier New"/>
              </a:rPr>
              <a:t>vfsid</a:t>
            </a:r>
            <a:r>
              <a:rPr lang="en-GB">
                <a:solidFill>
                  <a:srgbClr val="FFFFFF"/>
                </a:solidFill>
                <a:latin typeface="Arial"/>
                <a:ea typeface="Arial"/>
                <a:cs typeface="Arial"/>
                <a:sym typeface="Arial"/>
              </a:rPr>
              <a:t> exchanged in each request for opening a websocket. And this is where the vulnerability comes!</a:t>
            </a:r>
            <a:endParaRPr sz="1500">
              <a:solidFill>
                <a:srgbClr val="FFFFFF"/>
              </a:solidFill>
            </a:endParaRPr>
          </a:p>
        </p:txBody>
      </p:sp>
      <p:sp>
        <p:nvSpPr>
          <p:cNvPr id="393" name="Google Shape;39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Cloud9 Authentication 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Cloud9 Misconfiguration</a:t>
            </a:r>
            <a:endParaRPr/>
          </a:p>
          <a:p>
            <a:pPr indent="0" lvl="0" marL="0" rtl="0" algn="l">
              <a:spcBef>
                <a:spcPts val="0"/>
              </a:spcBef>
              <a:spcAft>
                <a:spcPts val="0"/>
              </a:spcAft>
              <a:buNone/>
            </a:pPr>
            <a:r>
              <a:t/>
            </a:r>
            <a:endParaRPr/>
          </a:p>
        </p:txBody>
      </p:sp>
      <p:pic>
        <p:nvPicPr>
          <p:cNvPr id="399" name="Google Shape;399;p41"/>
          <p:cNvPicPr preferRelativeResize="0"/>
          <p:nvPr/>
        </p:nvPicPr>
        <p:blipFill>
          <a:blip r:embed="rId3">
            <a:alphaModFix/>
          </a:blip>
          <a:stretch>
            <a:fillRect/>
          </a:stretch>
        </p:blipFill>
        <p:spPr>
          <a:xfrm>
            <a:off x="152400" y="1547125"/>
            <a:ext cx="8839203" cy="2133601"/>
          </a:xfrm>
          <a:prstGeom prst="rect">
            <a:avLst/>
          </a:prstGeom>
          <a:noFill/>
          <a:ln>
            <a:noFill/>
          </a:ln>
          <a:effectLst>
            <a:outerShdw blurRad="571500" rotWithShape="0" algn="bl" dir="1740000" dist="371475">
              <a:srgbClr val="000000">
                <a:alpha val="50000"/>
              </a:srgbClr>
            </a:outerShdw>
          </a:effectLst>
        </p:spPr>
      </p:pic>
      <p:sp>
        <p:nvSpPr>
          <p:cNvPr id="400" name="Google Shape;400;p41"/>
          <p:cNvSpPr txBox="1"/>
          <p:nvPr>
            <p:ph idx="1" type="body"/>
          </p:nvPr>
        </p:nvSpPr>
        <p:spPr>
          <a:xfrm>
            <a:off x="1111425" y="3920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latin typeface="Arial"/>
                <a:ea typeface="Arial"/>
                <a:cs typeface="Arial"/>
                <a:sym typeface="Arial"/>
              </a:rPr>
              <a:t>The reason is that there is absolutely no authentication and authorization model implemented. All the users are issued the same </a:t>
            </a:r>
            <a:r>
              <a:rPr lang="en-GB">
                <a:solidFill>
                  <a:srgbClr val="FFFFFF"/>
                </a:solidFill>
                <a:latin typeface="Courier New"/>
                <a:ea typeface="Courier New"/>
                <a:cs typeface="Courier New"/>
                <a:sym typeface="Courier New"/>
              </a:rPr>
              <a:t>access_token</a:t>
            </a:r>
            <a:r>
              <a:rPr lang="en-GB">
                <a:solidFill>
                  <a:srgbClr val="FFFFFF"/>
                </a:solidFill>
                <a:latin typeface="Arial"/>
                <a:ea typeface="Arial"/>
                <a:cs typeface="Arial"/>
                <a:sym typeface="Arial"/>
              </a:rPr>
              <a:t> which is </a:t>
            </a:r>
            <a:r>
              <a:rPr lang="en-GB">
                <a:solidFill>
                  <a:srgbClr val="FFFFFF"/>
                </a:solidFill>
                <a:latin typeface="Courier New"/>
                <a:ea typeface="Courier New"/>
                <a:cs typeface="Courier New"/>
                <a:sym typeface="Courier New"/>
              </a:rPr>
              <a:t>token</a:t>
            </a:r>
            <a:r>
              <a:rPr lang="en-GB">
                <a:solidFill>
                  <a:srgbClr val="FFFFFF"/>
                </a:solidFill>
                <a:latin typeface="Arial"/>
                <a:ea typeface="Arial"/>
                <a:cs typeface="Arial"/>
                <a:sym typeface="Arial"/>
              </a:rPr>
              <a:t>. So, even though the </a:t>
            </a:r>
            <a:r>
              <a:rPr lang="en-GB">
                <a:solidFill>
                  <a:srgbClr val="FFFFFF"/>
                </a:solidFill>
                <a:latin typeface="Courier New"/>
                <a:ea typeface="Courier New"/>
                <a:cs typeface="Courier New"/>
                <a:sym typeface="Courier New"/>
              </a:rPr>
              <a:t>vfsid</a:t>
            </a:r>
            <a:r>
              <a:rPr lang="en-GB">
                <a:solidFill>
                  <a:srgbClr val="FFFFFF"/>
                </a:solidFill>
                <a:latin typeface="Arial"/>
                <a:ea typeface="Arial"/>
                <a:cs typeface="Arial"/>
                <a:sym typeface="Arial"/>
              </a:rPr>
              <a:t> is unique for all the users and they are connecting via different sockets, their environments are not different.</a:t>
            </a:r>
            <a:endParaRPr sz="17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Cloud9 Misconfiguration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6" name="Google Shape;406;p42"/>
          <p:cNvSpPr txBox="1"/>
          <p:nvPr>
            <p:ph idx="1" type="body"/>
          </p:nvPr>
        </p:nvSpPr>
        <p:spPr>
          <a:xfrm>
            <a:off x="805750" y="1567563"/>
            <a:ext cx="2610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This implies that all the users are working in the same environment. </a:t>
            </a:r>
            <a:endParaRPr>
              <a:latin typeface="Arial"/>
              <a:ea typeface="Arial"/>
              <a:cs typeface="Arial"/>
              <a:sym typeface="Arial"/>
            </a:endParaRPr>
          </a:p>
          <a:p>
            <a:pPr indent="-311150" lvl="0" marL="457200" rtl="0" algn="l">
              <a:spcBef>
                <a:spcPts val="1600"/>
              </a:spcBef>
              <a:spcAft>
                <a:spcPts val="0"/>
              </a:spcAft>
              <a:buSzPts val="1300"/>
              <a:buFont typeface="Arial"/>
              <a:buChar char="●"/>
            </a:pPr>
            <a:r>
              <a:rPr lang="en-GB">
                <a:latin typeface="Arial"/>
                <a:ea typeface="Arial"/>
                <a:cs typeface="Arial"/>
                <a:sym typeface="Arial"/>
              </a:rPr>
              <a:t>No separation of duties</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All users at maximum privilege level “root”.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No authentication framework</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An attacker can passively monitor users working on Cloud9</a:t>
            </a:r>
            <a:endParaRPr>
              <a:latin typeface="Arial"/>
              <a:ea typeface="Arial"/>
              <a:cs typeface="Arial"/>
              <a:sym typeface="Arial"/>
            </a:endParaRPr>
          </a:p>
        </p:txBody>
      </p:sp>
      <p:pic>
        <p:nvPicPr>
          <p:cNvPr id="407" name="Google Shape;407;p42"/>
          <p:cNvPicPr preferRelativeResize="0"/>
          <p:nvPr/>
        </p:nvPicPr>
        <p:blipFill>
          <a:blip r:embed="rId3">
            <a:alphaModFix/>
          </a:blip>
          <a:stretch>
            <a:fillRect/>
          </a:stretch>
        </p:blipFill>
        <p:spPr>
          <a:xfrm>
            <a:off x="3465725" y="1221300"/>
            <a:ext cx="5167125" cy="3020250"/>
          </a:xfrm>
          <a:prstGeom prst="rect">
            <a:avLst/>
          </a:prstGeom>
          <a:noFill/>
          <a:ln>
            <a:noFill/>
          </a:ln>
        </p:spPr>
      </p:pic>
      <p:pic>
        <p:nvPicPr>
          <p:cNvPr id="408" name="Google Shape;408;p42"/>
          <p:cNvPicPr preferRelativeResize="0"/>
          <p:nvPr/>
        </p:nvPicPr>
        <p:blipFill>
          <a:blip r:embed="rId4">
            <a:alphaModFix/>
          </a:blip>
          <a:stretch>
            <a:fillRect/>
          </a:stretch>
        </p:blipFill>
        <p:spPr>
          <a:xfrm>
            <a:off x="2042700" y="4241550"/>
            <a:ext cx="2077875" cy="737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Possible M</a:t>
            </a:r>
            <a:r>
              <a:rPr lang="en-GB"/>
              <a:t>I</a:t>
            </a:r>
            <a:r>
              <a:rPr lang="en-GB"/>
              <a:t>TM Attack</a:t>
            </a:r>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sp>
        <p:nvSpPr>
          <p:cNvPr id="414" name="Google Shape;414;p43"/>
          <p:cNvSpPr txBox="1"/>
          <p:nvPr>
            <p:ph idx="1" type="body"/>
          </p:nvPr>
        </p:nvSpPr>
        <p:spPr>
          <a:xfrm>
            <a:off x="1256525" y="10038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CLOUD9 - MITM ATTACK:</a:t>
            </a:r>
            <a:endParaRPr b="1" u="sng"/>
          </a:p>
          <a:p>
            <a:pPr indent="-311150" lvl="0" marL="457200" rtl="0" algn="l">
              <a:spcBef>
                <a:spcPts val="1600"/>
              </a:spcBef>
              <a:spcAft>
                <a:spcPts val="0"/>
              </a:spcAft>
              <a:buSzPts val="1300"/>
              <a:buChar char="●"/>
            </a:pPr>
            <a:r>
              <a:rPr lang="en-GB"/>
              <a:t>Request URL reveals Sensitive information like access tokens and vfsid tokens</a:t>
            </a:r>
            <a:r>
              <a:rPr lang="en-GB"/>
              <a:t>.</a:t>
            </a:r>
            <a:endParaRPr/>
          </a:p>
          <a:p>
            <a:pPr indent="-311150" lvl="0" marL="457200" rtl="0" algn="l">
              <a:spcBef>
                <a:spcPts val="0"/>
              </a:spcBef>
              <a:spcAft>
                <a:spcPts val="0"/>
              </a:spcAft>
              <a:buSzPts val="1300"/>
              <a:buChar char="●"/>
            </a:pPr>
            <a:r>
              <a:rPr lang="en-GB"/>
              <a:t>Using HTTP to transmit the data.</a:t>
            </a:r>
            <a:endParaRPr/>
          </a:p>
          <a:p>
            <a:pPr indent="-311150" lvl="0" marL="457200" rtl="0" algn="l">
              <a:spcBef>
                <a:spcPts val="0"/>
              </a:spcBef>
              <a:spcAft>
                <a:spcPts val="0"/>
              </a:spcAft>
              <a:buSzPts val="1300"/>
              <a:buChar char="●"/>
            </a:pPr>
            <a:r>
              <a:rPr lang="en-GB"/>
              <a:t>This vulnerability can be easily leveraged by MITM attacks</a:t>
            </a:r>
            <a:endParaRPr/>
          </a:p>
        </p:txBody>
      </p:sp>
      <p:pic>
        <p:nvPicPr>
          <p:cNvPr id="415" name="Google Shape;415;p43"/>
          <p:cNvPicPr preferRelativeResize="0"/>
          <p:nvPr/>
        </p:nvPicPr>
        <p:blipFill rotWithShape="1">
          <a:blip r:embed="rId3">
            <a:alphaModFix/>
          </a:blip>
          <a:srcRect b="10940" l="0" r="0" t="-10940"/>
          <a:stretch/>
        </p:blipFill>
        <p:spPr>
          <a:xfrm>
            <a:off x="1524375" y="1976725"/>
            <a:ext cx="5888800" cy="2825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Vulnerabilities in LabVIEW installed Files</a:t>
            </a:r>
            <a:endParaRPr/>
          </a:p>
          <a:p>
            <a:pPr indent="0" lvl="0" marL="0" rtl="0" algn="l">
              <a:spcBef>
                <a:spcPts val="0"/>
              </a:spcBef>
              <a:spcAft>
                <a:spcPts val="0"/>
              </a:spcAft>
              <a:buNone/>
            </a:pPr>
            <a:r>
              <a:t/>
            </a:r>
            <a:endParaRPr/>
          </a:p>
        </p:txBody>
      </p:sp>
      <p:sp>
        <p:nvSpPr>
          <p:cNvPr id="421" name="Google Shape;421;p44"/>
          <p:cNvSpPr txBox="1"/>
          <p:nvPr>
            <p:ph idx="1" type="body"/>
          </p:nvPr>
        </p:nvSpPr>
        <p:spPr>
          <a:xfrm>
            <a:off x="1297500" y="1051300"/>
            <a:ext cx="7038900" cy="3427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u="sng"/>
              <a:t>NI System Server</a:t>
            </a:r>
            <a:endParaRPr u="sng"/>
          </a:p>
          <a:p>
            <a:pPr indent="-311150" lvl="0" marL="457200" marR="0" rtl="0" algn="l">
              <a:lnSpc>
                <a:spcPct val="115000"/>
              </a:lnSpc>
              <a:spcBef>
                <a:spcPts val="0"/>
              </a:spcBef>
              <a:spcAft>
                <a:spcPts val="0"/>
              </a:spcAft>
              <a:buSzPts val="1300"/>
              <a:buChar char="●"/>
            </a:pPr>
            <a:r>
              <a:rPr lang="en-GB"/>
              <a:t>The NiSysServer.py script exposes multiple unauthenticated endpoints over port 3580. One of most interesting was</a:t>
            </a:r>
            <a:r>
              <a:rPr lang="en-GB">
                <a:solidFill>
                  <a:srgbClr val="FFD966"/>
                </a:solidFill>
              </a:rPr>
              <a:t> /rtexecsvc/RebootEx</a:t>
            </a:r>
            <a:endParaRPr>
              <a:solidFill>
                <a:srgbClr val="FFD966"/>
              </a:solidFill>
            </a:endParaRPr>
          </a:p>
          <a:p>
            <a:pPr indent="0" lvl="0" marL="457200" marR="0" rtl="0" algn="l">
              <a:lnSpc>
                <a:spcPct val="115000"/>
              </a:lnSpc>
              <a:spcBef>
                <a:spcPts val="0"/>
              </a:spcBef>
              <a:spcAft>
                <a:spcPts val="0"/>
              </a:spcAft>
              <a:buNone/>
            </a:pPr>
            <a:r>
              <a:t/>
            </a:r>
            <a:endParaRPr>
              <a:solidFill>
                <a:srgbClr val="FFFFFF"/>
              </a:solidFill>
            </a:endParaRPr>
          </a:p>
        </p:txBody>
      </p:sp>
      <p:pic>
        <p:nvPicPr>
          <p:cNvPr id="422" name="Google Shape;422;p44"/>
          <p:cNvPicPr preferRelativeResize="0"/>
          <p:nvPr/>
        </p:nvPicPr>
        <p:blipFill>
          <a:blip r:embed="rId3">
            <a:alphaModFix/>
          </a:blip>
          <a:stretch>
            <a:fillRect/>
          </a:stretch>
        </p:blipFill>
        <p:spPr>
          <a:xfrm>
            <a:off x="2204213" y="1524900"/>
            <a:ext cx="4735575" cy="3618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5"/>
          <p:cNvSpPr txBox="1"/>
          <p:nvPr>
            <p:ph type="title"/>
          </p:nvPr>
        </p:nvSpPr>
        <p:spPr>
          <a:xfrm>
            <a:off x="1103725" y="393750"/>
            <a:ext cx="755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Vulnerabilities in LabVIEW installed Files (cont.)</a:t>
            </a:r>
            <a:endParaRPr/>
          </a:p>
          <a:p>
            <a:pPr indent="0" lvl="0" marL="0" rtl="0" algn="l">
              <a:spcBef>
                <a:spcPts val="0"/>
              </a:spcBef>
              <a:spcAft>
                <a:spcPts val="0"/>
              </a:spcAft>
              <a:buNone/>
            </a:pPr>
            <a:r>
              <a:t/>
            </a:r>
            <a:endParaRPr/>
          </a:p>
        </p:txBody>
      </p:sp>
      <p:sp>
        <p:nvSpPr>
          <p:cNvPr id="428" name="Google Shape;428;p45"/>
          <p:cNvSpPr txBox="1"/>
          <p:nvPr>
            <p:ph idx="1" type="body"/>
          </p:nvPr>
        </p:nvSpPr>
        <p:spPr>
          <a:xfrm>
            <a:off x="1297500" y="1051300"/>
            <a:ext cx="7038900" cy="34275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lang="en-GB"/>
              <a:t>This endpoint according to the code, would call a function </a:t>
            </a:r>
            <a:r>
              <a:rPr lang="en-GB">
                <a:solidFill>
                  <a:srgbClr val="FFD966"/>
                </a:solidFill>
              </a:rPr>
              <a:t>restartLV</a:t>
            </a:r>
            <a:endParaRPr/>
          </a:p>
          <a:p>
            <a:pPr indent="0" lvl="0" marL="0" marR="0" rtl="0" algn="l">
              <a:lnSpc>
                <a:spcPct val="115000"/>
              </a:lnSpc>
              <a:spcBef>
                <a:spcPts val="0"/>
              </a:spcBef>
              <a:spcAft>
                <a:spcPts val="0"/>
              </a:spcAft>
              <a:buNone/>
            </a:pPr>
            <a:r>
              <a:t/>
            </a:r>
            <a:endParaRPr/>
          </a:p>
        </p:txBody>
      </p:sp>
      <p:pic>
        <p:nvPicPr>
          <p:cNvPr id="429" name="Google Shape;429;p45"/>
          <p:cNvPicPr preferRelativeResize="0"/>
          <p:nvPr/>
        </p:nvPicPr>
        <p:blipFill>
          <a:blip r:embed="rId3">
            <a:alphaModFix/>
          </a:blip>
          <a:stretch>
            <a:fillRect/>
          </a:stretch>
        </p:blipFill>
        <p:spPr>
          <a:xfrm>
            <a:off x="1361250" y="1199725"/>
            <a:ext cx="6102951" cy="3867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41" name="Google Shape;241;p19"/>
          <p:cNvSpPr txBox="1"/>
          <p:nvPr/>
        </p:nvSpPr>
        <p:spPr>
          <a:xfrm>
            <a:off x="1022350" y="1026450"/>
            <a:ext cx="7749000" cy="3632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3"/>
              </a:rPr>
              <a:t>Overview</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4"/>
              </a:rPr>
              <a:t>Installation-Development-Deployment-Execution Using LINX</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5"/>
              </a:rPr>
              <a:t>Issues with LabVIEW and LINX</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6"/>
              </a:rPr>
              <a:t>LINX Functionality</a:t>
            </a:r>
            <a:endParaRPr sz="1300">
              <a:solidFill>
                <a:srgbClr val="FFFFFF"/>
              </a:solidFill>
              <a:latin typeface="Lato"/>
              <a:ea typeface="Lato"/>
              <a:cs typeface="Lato"/>
              <a:sym typeface="Lato"/>
            </a:endParaRPr>
          </a:p>
          <a:p>
            <a:pPr indent="-311150" lvl="1" marL="719999"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7"/>
              </a:rPr>
              <a:t>Remote I/O</a:t>
            </a:r>
            <a:endParaRPr sz="1300">
              <a:solidFill>
                <a:srgbClr val="FFFFFF"/>
              </a:solidFill>
              <a:latin typeface="Lato"/>
              <a:ea typeface="Lato"/>
              <a:cs typeface="Lato"/>
              <a:sym typeface="Lato"/>
            </a:endParaRPr>
          </a:p>
          <a:p>
            <a:pPr indent="-311150" lvl="1" marL="719999"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8"/>
              </a:rPr>
              <a:t>Local I/O - Interactive Mode</a:t>
            </a:r>
            <a:endParaRPr sz="1300">
              <a:solidFill>
                <a:srgbClr val="FFFFFF"/>
              </a:solidFill>
              <a:latin typeface="Lato"/>
              <a:ea typeface="Lato"/>
              <a:cs typeface="Lato"/>
              <a:sym typeface="Lato"/>
            </a:endParaRPr>
          </a:p>
          <a:p>
            <a:pPr indent="-311150" lvl="1" marL="719999"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9"/>
              </a:rPr>
              <a:t>Local I/O - Startup Executable</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0"/>
              </a:rPr>
              <a:t>Installation of LabVIEW on BBB</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1"/>
              </a:rPr>
              <a:t>Variations of root</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2"/>
              </a:rPr>
              <a:t>Scanning for Vulnerabilities</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3"/>
              </a:rPr>
              <a:t>Security Flaw in BeagleBone Black</a:t>
            </a:r>
            <a:endParaRPr sz="1300">
              <a:solidFill>
                <a:srgbClr val="FFFFFF"/>
              </a:solidFill>
              <a:latin typeface="Lato"/>
              <a:ea typeface="Lato"/>
              <a:cs typeface="Lato"/>
              <a:sym typeface="Lato"/>
            </a:endParaRPr>
          </a:p>
          <a:p>
            <a:pPr indent="-311150" lvl="1" marL="9144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4"/>
              </a:rPr>
              <a:t>Vulnerabilities in LabVIEW installed Files</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5"/>
              </a:rPr>
              <a:t>Discover Presence of BBB on a Network</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uFill>
                  <a:noFill/>
                </a:uFill>
                <a:latin typeface="Lato"/>
                <a:ea typeface="Lato"/>
                <a:cs typeface="Lato"/>
                <a:sym typeface="Lato"/>
                <a:hlinkClick action="ppaction://hlinksldjump" r:id="rId16"/>
              </a:rPr>
              <a:t>Mitigation Strategies</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6"/>
          <p:cNvSpPr txBox="1"/>
          <p:nvPr>
            <p:ph idx="1" type="body"/>
          </p:nvPr>
        </p:nvSpPr>
        <p:spPr>
          <a:xfrm>
            <a:off x="1297500" y="1421225"/>
            <a:ext cx="7038900" cy="3057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a:t>
            </a:r>
            <a:r>
              <a:rPr lang="en-GB">
                <a:solidFill>
                  <a:srgbClr val="4DE5DD"/>
                </a:solidFill>
              </a:rPr>
              <a:t>os</a:t>
            </a:r>
            <a:r>
              <a:rPr lang="en-GB"/>
              <a:t>.</a:t>
            </a:r>
            <a:r>
              <a:rPr lang="en-GB">
                <a:solidFill>
                  <a:srgbClr val="93C47D"/>
                </a:solidFill>
              </a:rPr>
              <a:t>system</a:t>
            </a:r>
            <a:r>
              <a:rPr lang="en-GB"/>
              <a:t>() command passes the argument,</a:t>
            </a:r>
            <a:r>
              <a:rPr lang="en-GB">
                <a:solidFill>
                  <a:srgbClr val="FFD966"/>
                </a:solidFill>
              </a:rPr>
              <a:t> "/bin/systemctl restart labview.service"</a:t>
            </a:r>
            <a:r>
              <a:rPr lang="en-GB"/>
              <a:t>. Meaning that it is restarting the labview.service. </a:t>
            </a:r>
            <a:endParaRPr/>
          </a:p>
          <a:p>
            <a:pPr indent="-311150" lvl="0" marL="457200" rtl="0" algn="l">
              <a:spcBef>
                <a:spcPts val="0"/>
              </a:spcBef>
              <a:spcAft>
                <a:spcPts val="0"/>
              </a:spcAft>
              <a:buSzPts val="1300"/>
              <a:buChar char="●"/>
            </a:pPr>
            <a:r>
              <a:rPr lang="en-GB"/>
              <a:t>Therefore, by sending the following POST request, we can effectively restart the service at any time.</a:t>
            </a:r>
            <a:endParaRPr/>
          </a:p>
          <a:p>
            <a:pPr indent="0" lvl="0" marL="457200" rtl="0" algn="l">
              <a:spcBef>
                <a:spcPts val="0"/>
              </a:spcBef>
              <a:spcAft>
                <a:spcPts val="0"/>
              </a:spcAft>
              <a:buNone/>
            </a:pPr>
            <a:r>
              <a:t/>
            </a:r>
            <a:endParaRPr/>
          </a:p>
        </p:txBody>
      </p:sp>
      <p:pic>
        <p:nvPicPr>
          <p:cNvPr id="435" name="Google Shape;435;p46"/>
          <p:cNvPicPr preferRelativeResize="0"/>
          <p:nvPr/>
        </p:nvPicPr>
        <p:blipFill>
          <a:blip r:embed="rId3">
            <a:alphaModFix/>
          </a:blip>
          <a:stretch>
            <a:fillRect/>
          </a:stretch>
        </p:blipFill>
        <p:spPr>
          <a:xfrm>
            <a:off x="2149950" y="1944625"/>
            <a:ext cx="4844100" cy="2750250"/>
          </a:xfrm>
          <a:prstGeom prst="rect">
            <a:avLst/>
          </a:prstGeom>
          <a:noFill/>
          <a:ln>
            <a:noFill/>
          </a:ln>
        </p:spPr>
      </p:pic>
      <p:sp>
        <p:nvSpPr>
          <p:cNvPr id="436" name="Google Shape;436;p46"/>
          <p:cNvSpPr txBox="1"/>
          <p:nvPr>
            <p:ph type="title"/>
          </p:nvPr>
        </p:nvSpPr>
        <p:spPr>
          <a:xfrm>
            <a:off x="1103725" y="393750"/>
            <a:ext cx="755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Vulnerabilities in LabVIEW installed Files (cont.)</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7"/>
          <p:cNvSpPr txBox="1"/>
          <p:nvPr>
            <p:ph idx="1" type="body"/>
          </p:nvPr>
        </p:nvSpPr>
        <p:spPr>
          <a:xfrm>
            <a:off x="1297500" y="1051300"/>
            <a:ext cx="7128300" cy="3427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u="sng"/>
              <a:t>Malicious lvrt-schroot Debian package</a:t>
            </a:r>
            <a:endParaRPr u="sng"/>
          </a:p>
          <a:p>
            <a:pPr indent="0" lvl="0" marL="0" marR="0" rtl="0" algn="l">
              <a:lnSpc>
                <a:spcPct val="115000"/>
              </a:lnSpc>
              <a:spcBef>
                <a:spcPts val="0"/>
              </a:spcBef>
              <a:spcAft>
                <a:spcPts val="0"/>
              </a:spcAft>
              <a:buNone/>
            </a:pPr>
            <a:r>
              <a:t/>
            </a:r>
            <a:endParaRPr u="sng"/>
          </a:p>
          <a:p>
            <a:pPr indent="-311150" lvl="0" marL="457200" marR="0" rtl="0" algn="l">
              <a:lnSpc>
                <a:spcPct val="115000"/>
              </a:lnSpc>
              <a:spcBef>
                <a:spcPts val="0"/>
              </a:spcBef>
              <a:spcAft>
                <a:spcPts val="0"/>
              </a:spcAft>
              <a:buClr>
                <a:srgbClr val="FFFFFF"/>
              </a:buClr>
              <a:buSzPts val="1300"/>
              <a:buChar char="●"/>
            </a:pPr>
            <a:r>
              <a:rPr lang="en-GB"/>
              <a:t>Our team modified Labview’s </a:t>
            </a:r>
            <a:r>
              <a:rPr lang="en-GB" u="sng">
                <a:solidFill>
                  <a:schemeClr val="accent5"/>
                </a:solidFill>
                <a:hlinkClick r:id="rId3"/>
              </a:rPr>
              <a:t>NiSysServer.py file</a:t>
            </a:r>
            <a:r>
              <a:rPr lang="en-GB"/>
              <a:t> and introduced a new endpoint called </a:t>
            </a:r>
            <a:r>
              <a:rPr lang="en-GB">
                <a:solidFill>
                  <a:srgbClr val="F1C232"/>
                </a:solidFill>
              </a:rPr>
              <a:t>/test</a:t>
            </a:r>
            <a:r>
              <a:rPr lang="en-GB"/>
              <a:t> that is vulnerable to command injection and create a backdoor.</a:t>
            </a:r>
            <a:endParaRPr/>
          </a:p>
          <a:p>
            <a:pPr indent="-311150" lvl="0" marL="457200" marR="0" rtl="0" algn="l">
              <a:lnSpc>
                <a:spcPct val="115000"/>
              </a:lnSpc>
              <a:spcBef>
                <a:spcPts val="1000"/>
              </a:spcBef>
              <a:spcAft>
                <a:spcPts val="0"/>
              </a:spcAft>
              <a:buClr>
                <a:srgbClr val="FFFFFF"/>
              </a:buClr>
              <a:buSzPts val="1300"/>
              <a:buChar char="●"/>
            </a:pPr>
            <a:r>
              <a:rPr lang="en-GB"/>
              <a:t>This backdoor is intended to target machines which use LabVIEW dependent applications.</a:t>
            </a:r>
            <a:endParaRPr/>
          </a:p>
          <a:p>
            <a:pPr indent="-311150" lvl="0" marL="457200" marR="0" rtl="0" algn="l">
              <a:lnSpc>
                <a:spcPct val="115000"/>
              </a:lnSpc>
              <a:spcBef>
                <a:spcPts val="1000"/>
              </a:spcBef>
              <a:spcAft>
                <a:spcPts val="0"/>
              </a:spcAft>
              <a:buClr>
                <a:srgbClr val="FFFFFF"/>
              </a:buClr>
              <a:buSzPts val="1300"/>
              <a:buChar char="●"/>
            </a:pPr>
            <a:r>
              <a:rPr lang="en-GB"/>
              <a:t>With this backdoor file we constructed a lvrt-schroot debian package which is supposed to  act like the lvrt package installed by LabVIEW in our BBB.</a:t>
            </a:r>
            <a:endParaRPr/>
          </a:p>
          <a:p>
            <a:pPr indent="-311150" lvl="0" marL="457200" marR="0" rtl="0" algn="l">
              <a:lnSpc>
                <a:spcPct val="115000"/>
              </a:lnSpc>
              <a:spcBef>
                <a:spcPts val="1000"/>
              </a:spcBef>
              <a:spcAft>
                <a:spcPts val="0"/>
              </a:spcAft>
              <a:buSzPts val="1300"/>
              <a:buChar char="●"/>
            </a:pPr>
            <a:r>
              <a:rPr lang="en-GB"/>
              <a:t>We planned to do this attack in two ways</a:t>
            </a:r>
            <a:endParaRPr/>
          </a:p>
          <a:p>
            <a:pPr indent="-298450" lvl="1" marL="1371600" marR="0" rtl="0" algn="l">
              <a:lnSpc>
                <a:spcPct val="115000"/>
              </a:lnSpc>
              <a:spcBef>
                <a:spcPts val="1000"/>
              </a:spcBef>
              <a:spcAft>
                <a:spcPts val="0"/>
              </a:spcAft>
              <a:buSzPts val="1100"/>
              <a:buChar char="○"/>
            </a:pPr>
            <a:r>
              <a:rPr lang="en-GB"/>
              <a:t>If the target is public facing, we can use the Cloud9 vulnerability identified during  reconnaissance of BBB</a:t>
            </a:r>
            <a:endParaRPr/>
          </a:p>
          <a:p>
            <a:pPr indent="-298450" lvl="1" marL="1371600" rtl="0" algn="just">
              <a:spcBef>
                <a:spcPts val="1000"/>
              </a:spcBef>
              <a:spcAft>
                <a:spcPts val="1000"/>
              </a:spcAft>
              <a:buSzPts val="1100"/>
              <a:buChar char="○"/>
            </a:pPr>
            <a:r>
              <a:rPr lang="en-GB"/>
              <a:t>Compromise the DNS of devices to point to sites of nefarious intent and make them install malicious package instead of the actual “lvrt-schroot.deb”.</a:t>
            </a:r>
            <a:endParaRPr/>
          </a:p>
        </p:txBody>
      </p:sp>
      <p:sp>
        <p:nvSpPr>
          <p:cNvPr id="442" name="Google Shape;442;p47"/>
          <p:cNvSpPr txBox="1"/>
          <p:nvPr>
            <p:ph type="title"/>
          </p:nvPr>
        </p:nvSpPr>
        <p:spPr>
          <a:xfrm>
            <a:off x="1103725" y="393750"/>
            <a:ext cx="755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Vulnerabilities in LabVIEW installed Files (cont.)</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8"/>
          <p:cNvSpPr txBox="1"/>
          <p:nvPr>
            <p:ph idx="1" type="body"/>
          </p:nvPr>
        </p:nvSpPr>
        <p:spPr>
          <a:xfrm>
            <a:off x="1297500" y="1051300"/>
            <a:ext cx="3387600" cy="2595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If the user requests a </a:t>
            </a:r>
            <a:r>
              <a:rPr lang="en-GB">
                <a:solidFill>
                  <a:srgbClr val="FFD966"/>
                </a:solidFill>
              </a:rPr>
              <a:t>/test</a:t>
            </a:r>
            <a:r>
              <a:rPr lang="en-GB"/>
              <a:t> endpoint, the </a:t>
            </a:r>
            <a:r>
              <a:rPr lang="en-GB">
                <a:solidFill>
                  <a:srgbClr val="FFD966"/>
                </a:solidFill>
              </a:rPr>
              <a:t>‘p’</a:t>
            </a:r>
            <a:r>
              <a:rPr lang="en-GB"/>
              <a:t> parameter is extracted and is passed to the </a:t>
            </a:r>
            <a:r>
              <a:rPr lang="en-GB">
                <a:solidFill>
                  <a:srgbClr val="CCCCCC"/>
                </a:solidFill>
              </a:rPr>
              <a:t>exec</a:t>
            </a:r>
            <a:r>
              <a:rPr lang="en-GB"/>
              <a:t>() function. </a:t>
            </a:r>
            <a:endParaRPr/>
          </a:p>
          <a:p>
            <a:pPr indent="-311150" lvl="0" marL="457200" rtl="0" algn="l">
              <a:spcBef>
                <a:spcPts val="0"/>
              </a:spcBef>
              <a:spcAft>
                <a:spcPts val="0"/>
              </a:spcAft>
              <a:buSzPts val="1300"/>
              <a:buChar char="●"/>
            </a:pPr>
            <a:r>
              <a:rPr lang="en-GB"/>
              <a:t>The </a:t>
            </a:r>
            <a:r>
              <a:rPr lang="en-GB">
                <a:solidFill>
                  <a:srgbClr val="CCCCCC"/>
                </a:solidFill>
              </a:rPr>
              <a:t>exec</a:t>
            </a:r>
            <a:r>
              <a:rPr lang="en-GB"/>
              <a:t>() function attempts to execute the python code that was passed and can have a dramatic impact on the integrity and availability of the system.</a:t>
            </a:r>
            <a:endParaRPr/>
          </a:p>
          <a:p>
            <a:pPr indent="-311150" lvl="0" marL="457200" rtl="0" algn="l">
              <a:spcBef>
                <a:spcPts val="0"/>
              </a:spcBef>
              <a:spcAft>
                <a:spcPts val="0"/>
              </a:spcAft>
              <a:buSzPts val="1300"/>
              <a:buChar char="●"/>
            </a:pPr>
            <a:r>
              <a:rPr lang="en-GB"/>
              <a:t> Moreover, the</a:t>
            </a:r>
            <a:r>
              <a:rPr lang="en-GB">
                <a:solidFill>
                  <a:srgbClr val="4DE5DD"/>
                </a:solidFill>
              </a:rPr>
              <a:t> </a:t>
            </a:r>
            <a:r>
              <a:rPr lang="en-GB">
                <a:solidFill>
                  <a:srgbClr val="CCCCCC"/>
                </a:solidFill>
              </a:rPr>
              <a:t>exec</a:t>
            </a:r>
            <a:r>
              <a:rPr lang="en-GB"/>
              <a:t>() function in Python 2.x is by nature vulnerable to DOS . </a:t>
            </a:r>
            <a:endParaRPr/>
          </a:p>
          <a:p>
            <a:pPr indent="0" lvl="0" marL="0" rtl="0" algn="l">
              <a:spcBef>
                <a:spcPts val="0"/>
              </a:spcBef>
              <a:spcAft>
                <a:spcPts val="0"/>
              </a:spcAft>
              <a:buNone/>
            </a:pPr>
            <a:r>
              <a:t/>
            </a:r>
            <a:endParaRPr/>
          </a:p>
        </p:txBody>
      </p:sp>
      <p:sp>
        <p:nvSpPr>
          <p:cNvPr id="448" name="Google Shape;448;p48"/>
          <p:cNvSpPr txBox="1"/>
          <p:nvPr/>
        </p:nvSpPr>
        <p:spPr>
          <a:xfrm>
            <a:off x="1297500" y="3792900"/>
            <a:ext cx="7398300" cy="914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A specially crafted payload that gets passed in this script will make it crash impacting the availability of NiSysServer.py.</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449" name="Google Shape;449;p48"/>
          <p:cNvPicPr preferRelativeResize="0"/>
          <p:nvPr/>
        </p:nvPicPr>
        <p:blipFill>
          <a:blip r:embed="rId3">
            <a:alphaModFix/>
          </a:blip>
          <a:stretch>
            <a:fillRect/>
          </a:stretch>
        </p:blipFill>
        <p:spPr>
          <a:xfrm>
            <a:off x="4237325" y="663675"/>
            <a:ext cx="5168124" cy="3650249"/>
          </a:xfrm>
          <a:prstGeom prst="rect">
            <a:avLst/>
          </a:prstGeom>
          <a:noFill/>
          <a:ln>
            <a:noFill/>
          </a:ln>
        </p:spPr>
      </p:pic>
      <p:sp>
        <p:nvSpPr>
          <p:cNvPr id="450" name="Google Shape;450;p48"/>
          <p:cNvSpPr txBox="1"/>
          <p:nvPr>
            <p:ph type="title"/>
          </p:nvPr>
        </p:nvSpPr>
        <p:spPr>
          <a:xfrm>
            <a:off x="1103725" y="393750"/>
            <a:ext cx="755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Vulnerabilities in LabVIEW installed Files (cont.)</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9"/>
          <p:cNvSpPr txBox="1"/>
          <p:nvPr>
            <p:ph idx="1" type="body"/>
          </p:nvPr>
        </p:nvSpPr>
        <p:spPr>
          <a:xfrm>
            <a:off x="1297500" y="1051300"/>
            <a:ext cx="3387600" cy="25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id="456" name="Google Shape;456;p49"/>
          <p:cNvPicPr preferRelativeResize="0"/>
          <p:nvPr/>
        </p:nvPicPr>
        <p:blipFill>
          <a:blip r:embed="rId3">
            <a:alphaModFix/>
          </a:blip>
          <a:stretch>
            <a:fillRect/>
          </a:stretch>
        </p:blipFill>
        <p:spPr>
          <a:xfrm>
            <a:off x="1967500" y="1051300"/>
            <a:ext cx="5242825" cy="3624725"/>
          </a:xfrm>
          <a:prstGeom prst="rect">
            <a:avLst/>
          </a:prstGeom>
          <a:noFill/>
          <a:ln>
            <a:noFill/>
          </a:ln>
        </p:spPr>
      </p:pic>
      <p:sp>
        <p:nvSpPr>
          <p:cNvPr id="457" name="Google Shape;457;p49"/>
          <p:cNvSpPr txBox="1"/>
          <p:nvPr>
            <p:ph type="title"/>
          </p:nvPr>
        </p:nvSpPr>
        <p:spPr>
          <a:xfrm>
            <a:off x="1103725" y="393750"/>
            <a:ext cx="7551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Vulnerabilities in LabVIEW installed Files (cont.)</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 Time</a:t>
            </a:r>
            <a:endParaRPr/>
          </a:p>
        </p:txBody>
      </p:sp>
      <p:pic>
        <p:nvPicPr>
          <p:cNvPr id="463" name="Google Shape;463;p50"/>
          <p:cNvPicPr preferRelativeResize="0"/>
          <p:nvPr/>
        </p:nvPicPr>
        <p:blipFill>
          <a:blip r:embed="rId3">
            <a:alphaModFix/>
          </a:blip>
          <a:stretch>
            <a:fillRect/>
          </a:stretch>
        </p:blipFill>
        <p:spPr>
          <a:xfrm>
            <a:off x="1688800" y="1365900"/>
            <a:ext cx="5779850" cy="34031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Discover Presence of BBB on a Network</a:t>
            </a:r>
            <a:endParaRPr/>
          </a:p>
        </p:txBody>
      </p:sp>
      <p:sp>
        <p:nvSpPr>
          <p:cNvPr id="469" name="Google Shape;469;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3 Definitive Criterion:</a:t>
            </a:r>
            <a:endParaRPr>
              <a:latin typeface="Arial"/>
              <a:ea typeface="Arial"/>
              <a:cs typeface="Arial"/>
              <a:sym typeface="Arial"/>
            </a:endParaRPr>
          </a:p>
          <a:p>
            <a:pPr indent="-311150" lvl="0" marL="457200" rtl="0" algn="l">
              <a:spcBef>
                <a:spcPts val="1600"/>
              </a:spcBef>
              <a:spcAft>
                <a:spcPts val="0"/>
              </a:spcAft>
              <a:buSzPts val="1300"/>
              <a:buFont typeface="Arial"/>
              <a:buAutoNum type="arabicPeriod"/>
            </a:pPr>
            <a:r>
              <a:rPr lang="en-GB">
                <a:latin typeface="Arial"/>
                <a:ea typeface="Arial"/>
                <a:cs typeface="Arial"/>
                <a:sym typeface="Arial"/>
              </a:rPr>
              <a:t>SSH Vulnerable to User enumeration. </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Misconfigured Cloud9.</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GB">
                <a:latin typeface="Arial"/>
                <a:ea typeface="Arial"/>
                <a:cs typeface="Arial"/>
                <a:sym typeface="Arial"/>
              </a:rPr>
              <a:t>VulnerableNiSysServer.py</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 Time</a:t>
            </a:r>
            <a:endParaRPr/>
          </a:p>
        </p:txBody>
      </p:sp>
      <p:pic>
        <p:nvPicPr>
          <p:cNvPr id="475" name="Google Shape;475;p52"/>
          <p:cNvPicPr preferRelativeResize="0"/>
          <p:nvPr/>
        </p:nvPicPr>
        <p:blipFill rotWithShape="1">
          <a:blip r:embed="rId3">
            <a:alphaModFix/>
          </a:blip>
          <a:srcRect b="0" l="0" r="0" t="0"/>
          <a:stretch/>
        </p:blipFill>
        <p:spPr>
          <a:xfrm>
            <a:off x="622375" y="1307850"/>
            <a:ext cx="8248180" cy="3530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Mitigation Strategies</a:t>
            </a:r>
            <a:endParaRPr/>
          </a:p>
        </p:txBody>
      </p:sp>
      <p:sp>
        <p:nvSpPr>
          <p:cNvPr id="481" name="Google Shape;481;p53"/>
          <p:cNvSpPr txBox="1"/>
          <p:nvPr>
            <p:ph idx="1" type="body"/>
          </p:nvPr>
        </p:nvSpPr>
        <p:spPr>
          <a:xfrm>
            <a:off x="1297500" y="1307850"/>
            <a:ext cx="7038900" cy="357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As it has been explored before, the NiSysServer.py file is deployed separately from the chroot environment. Since the script is exposing the unauthenticated endpoint, it should either be removed or be placed under proper authentication that is setup during the installation of Labview.service.</a:t>
            </a:r>
            <a:endParaRPr/>
          </a:p>
          <a:p>
            <a:pPr indent="-311150" lvl="0" marL="457200" rtl="0" algn="l">
              <a:spcBef>
                <a:spcPts val="1000"/>
              </a:spcBef>
              <a:spcAft>
                <a:spcPts val="0"/>
              </a:spcAft>
              <a:buSzPts val="1300"/>
              <a:buChar char="●"/>
            </a:pPr>
            <a:r>
              <a:rPr lang="en-GB"/>
              <a:t>In order</a:t>
            </a:r>
            <a:r>
              <a:rPr lang="en-GB"/>
              <a:t> to prevent malicious actors from modifying the NiSysServer.py file, the hash of the file should be validated at the time of boot before invoking the Server. This hash would prevent attackers from modifying the file.</a:t>
            </a:r>
            <a:endParaRPr/>
          </a:p>
          <a:p>
            <a:pPr indent="-311150" lvl="0" marL="457200" rtl="0" algn="l">
              <a:spcBef>
                <a:spcPts val="1000"/>
              </a:spcBef>
              <a:spcAft>
                <a:spcPts val="0"/>
              </a:spcAft>
              <a:buSzPts val="1300"/>
              <a:buChar char="●"/>
            </a:pPr>
            <a:r>
              <a:rPr lang="en-GB"/>
              <a:t>The openssh should be patched to the latest</a:t>
            </a:r>
            <a:r>
              <a:rPr lang="en-GB">
                <a:uFill>
                  <a:noFill/>
                </a:uFill>
                <a:hlinkClick r:id="rId3"/>
              </a:rPr>
              <a:t> version</a:t>
            </a:r>
            <a:r>
              <a:rPr lang="en-GB"/>
              <a:t> to prevent malicious actors from enumerating usernames.</a:t>
            </a:r>
            <a:endParaRPr/>
          </a:p>
          <a:p>
            <a:pPr indent="-311150" lvl="0" marL="457200" rtl="0" algn="l">
              <a:spcBef>
                <a:spcPts val="1000"/>
              </a:spcBef>
              <a:spcAft>
                <a:spcPts val="0"/>
              </a:spcAft>
              <a:buSzPts val="1300"/>
              <a:buChar char="●"/>
            </a:pPr>
            <a:r>
              <a:rPr lang="en-GB"/>
              <a:t>Proper authentication should be placed before the cloud9 instance at the time of setup and the user privileges should be downgraded to minimum requirements for the environment. Moreover, some kind of PKI should be deployed on the instance that allows self-signed certificates to be used while interacting with it.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4"/>
          <p:cNvSpPr txBox="1"/>
          <p:nvPr>
            <p:ph type="title"/>
          </p:nvPr>
        </p:nvSpPr>
        <p:spPr>
          <a:xfrm>
            <a:off x="3135425" y="2658175"/>
            <a:ext cx="4986000" cy="14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900"/>
              <a:t>Time for…….</a:t>
            </a:r>
            <a:endParaRPr sz="1100"/>
          </a:p>
        </p:txBody>
      </p:sp>
      <p:pic>
        <p:nvPicPr>
          <p:cNvPr id="487" name="Google Shape;487;p54"/>
          <p:cNvPicPr preferRelativeResize="0"/>
          <p:nvPr/>
        </p:nvPicPr>
        <p:blipFill>
          <a:blip r:embed="rId3">
            <a:alphaModFix/>
          </a:blip>
          <a:stretch>
            <a:fillRect/>
          </a:stretch>
        </p:blipFill>
        <p:spPr>
          <a:xfrm>
            <a:off x="5599175" y="165050"/>
            <a:ext cx="3035475" cy="3119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Google Shape;492;p55"/>
          <p:cNvPicPr preferRelativeResize="0"/>
          <p:nvPr/>
        </p:nvPicPr>
        <p:blipFill>
          <a:blip r:embed="rId3">
            <a:alphaModFix/>
          </a:blip>
          <a:stretch>
            <a:fillRect/>
          </a:stretch>
        </p:blipFill>
        <p:spPr>
          <a:xfrm>
            <a:off x="3177626" y="177675"/>
            <a:ext cx="2939725" cy="1823484"/>
          </a:xfrm>
          <a:prstGeom prst="rect">
            <a:avLst/>
          </a:prstGeom>
          <a:noFill/>
          <a:ln>
            <a:noFill/>
          </a:ln>
        </p:spPr>
      </p:pic>
      <p:pic>
        <p:nvPicPr>
          <p:cNvPr id="493" name="Google Shape;493;p55"/>
          <p:cNvPicPr preferRelativeResize="0"/>
          <p:nvPr/>
        </p:nvPicPr>
        <p:blipFill>
          <a:blip r:embed="rId4">
            <a:alphaModFix/>
          </a:blip>
          <a:stretch>
            <a:fillRect/>
          </a:stretch>
        </p:blipFill>
        <p:spPr>
          <a:xfrm>
            <a:off x="6117350" y="1245175"/>
            <a:ext cx="1306875" cy="1642150"/>
          </a:xfrm>
          <a:prstGeom prst="rect">
            <a:avLst/>
          </a:prstGeom>
          <a:noFill/>
          <a:ln>
            <a:noFill/>
          </a:ln>
        </p:spPr>
      </p:pic>
      <p:pic>
        <p:nvPicPr>
          <p:cNvPr id="494" name="Google Shape;494;p55"/>
          <p:cNvPicPr preferRelativeResize="0"/>
          <p:nvPr/>
        </p:nvPicPr>
        <p:blipFill>
          <a:blip r:embed="rId5">
            <a:alphaModFix/>
          </a:blip>
          <a:stretch>
            <a:fillRect/>
          </a:stretch>
        </p:blipFill>
        <p:spPr>
          <a:xfrm>
            <a:off x="4633400" y="2167225"/>
            <a:ext cx="3106750" cy="310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t>LabVIEW</a:t>
            </a:r>
            <a:endParaRPr/>
          </a:p>
          <a:p>
            <a:pPr indent="0" lvl="0" marL="0" marR="0" rtl="0" algn="l">
              <a:lnSpc>
                <a:spcPct val="115000"/>
              </a:lnSpc>
              <a:spcBef>
                <a:spcPts val="0"/>
              </a:spcBef>
              <a:spcAft>
                <a:spcPts val="0"/>
              </a:spcAft>
              <a:buNone/>
            </a:pPr>
            <a:r>
              <a:rPr lang="en-GB"/>
              <a:t>LabVIEW is, “systems engineering software for applications that require test, measurement, and control with rapid access to hardware and data insights” [2]. Software licenses are available to students through the University of Maryland Terpware program.</a:t>
            </a:r>
            <a:endParaRPr/>
          </a:p>
          <a:p>
            <a:pPr indent="0" lvl="0" marL="0" rtl="0" algn="just">
              <a:lnSpc>
                <a:spcPct val="100000"/>
              </a:lnSpc>
              <a:spcBef>
                <a:spcPts val="1400"/>
              </a:spcBef>
              <a:spcAft>
                <a:spcPts val="0"/>
              </a:spcAft>
              <a:buNone/>
            </a:pPr>
            <a:r>
              <a:rPr lang="en-GB"/>
              <a:t>LINX</a:t>
            </a:r>
            <a:endParaRPr/>
          </a:p>
          <a:p>
            <a:pPr indent="0" lvl="0" marL="0" rtl="0" algn="just">
              <a:lnSpc>
                <a:spcPct val="100000"/>
              </a:lnSpc>
              <a:spcBef>
                <a:spcPts val="400"/>
              </a:spcBef>
              <a:spcAft>
                <a:spcPts val="0"/>
              </a:spcAft>
              <a:buNone/>
            </a:pPr>
            <a:r>
              <a:rPr lang="en-GB"/>
              <a:t>LINX is used for creating a hardware abstraction layer in which a single LabVIEW interface can be used for different types of hardware devices such as the Raspberry Pi or BeagleBone platforms. LINX acts as an </a:t>
            </a:r>
            <a:r>
              <a:rPr lang="en-GB"/>
              <a:t>intermediary</a:t>
            </a:r>
            <a:r>
              <a:rPr lang="en-GB"/>
              <a:t> bridge between hardware device and LabVIEW and aids in development, deployment, execution and communication between the two ends.</a:t>
            </a:r>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644500" y="393750"/>
            <a:ext cx="7829100" cy="91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a:t>Installation-D</a:t>
            </a:r>
            <a:r>
              <a:rPr lang="en-GB"/>
              <a:t>evelopment-Deployment-Execution</a:t>
            </a:r>
            <a:endParaRPr/>
          </a:p>
          <a:p>
            <a:pPr indent="0" lvl="0" marL="0" rtl="0" algn="just">
              <a:spcBef>
                <a:spcPts val="0"/>
              </a:spcBef>
              <a:spcAft>
                <a:spcPts val="0"/>
              </a:spcAft>
              <a:buNone/>
            </a:pPr>
            <a:r>
              <a:rPr lang="en-GB"/>
              <a:t>						Using LINX</a:t>
            </a:r>
            <a:endParaRPr/>
          </a:p>
        </p:txBody>
      </p:sp>
      <p:pic>
        <p:nvPicPr>
          <p:cNvPr id="253" name="Google Shape;253;p21"/>
          <p:cNvPicPr preferRelativeResize="0"/>
          <p:nvPr/>
        </p:nvPicPr>
        <p:blipFill>
          <a:blip r:embed="rId3">
            <a:alphaModFix/>
          </a:blip>
          <a:stretch>
            <a:fillRect/>
          </a:stretch>
        </p:blipFill>
        <p:spPr>
          <a:xfrm>
            <a:off x="63375" y="1460250"/>
            <a:ext cx="4404600" cy="3094950"/>
          </a:xfrm>
          <a:prstGeom prst="rect">
            <a:avLst/>
          </a:prstGeom>
          <a:noFill/>
          <a:ln>
            <a:noFill/>
          </a:ln>
        </p:spPr>
      </p:pic>
      <p:pic>
        <p:nvPicPr>
          <p:cNvPr id="254" name="Google Shape;254;p21"/>
          <p:cNvPicPr preferRelativeResize="0"/>
          <p:nvPr/>
        </p:nvPicPr>
        <p:blipFill>
          <a:blip r:embed="rId4">
            <a:alphaModFix/>
          </a:blip>
          <a:stretch>
            <a:fillRect/>
          </a:stretch>
        </p:blipFill>
        <p:spPr>
          <a:xfrm>
            <a:off x="4666650" y="1460250"/>
            <a:ext cx="4404601" cy="309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644500" y="393750"/>
            <a:ext cx="7829100" cy="91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a:t>Installation-Development-Deployment-Execution</a:t>
            </a:r>
            <a:endParaRPr/>
          </a:p>
          <a:p>
            <a:pPr indent="0" lvl="0" marL="0" rtl="0" algn="just">
              <a:spcBef>
                <a:spcPts val="0"/>
              </a:spcBef>
              <a:spcAft>
                <a:spcPts val="0"/>
              </a:spcAft>
              <a:buNone/>
            </a:pPr>
            <a:r>
              <a:rPr lang="en-GB"/>
              <a:t>						Using LINX(cont.)</a:t>
            </a:r>
            <a:endParaRPr/>
          </a:p>
        </p:txBody>
      </p:sp>
      <p:pic>
        <p:nvPicPr>
          <p:cNvPr id="260" name="Google Shape;260;p22"/>
          <p:cNvPicPr preferRelativeResize="0"/>
          <p:nvPr/>
        </p:nvPicPr>
        <p:blipFill>
          <a:blip r:embed="rId3">
            <a:alphaModFix/>
          </a:blip>
          <a:stretch>
            <a:fillRect/>
          </a:stretch>
        </p:blipFill>
        <p:spPr>
          <a:xfrm>
            <a:off x="152400" y="1460250"/>
            <a:ext cx="4522175" cy="3216700"/>
          </a:xfrm>
          <a:prstGeom prst="rect">
            <a:avLst/>
          </a:prstGeom>
          <a:noFill/>
          <a:ln>
            <a:noFill/>
          </a:ln>
        </p:spPr>
      </p:pic>
      <p:pic>
        <p:nvPicPr>
          <p:cNvPr id="261" name="Google Shape;261;p22"/>
          <p:cNvPicPr preferRelativeResize="0"/>
          <p:nvPr/>
        </p:nvPicPr>
        <p:blipFill>
          <a:blip r:embed="rId4">
            <a:alphaModFix/>
          </a:blip>
          <a:stretch>
            <a:fillRect/>
          </a:stretch>
        </p:blipFill>
        <p:spPr>
          <a:xfrm>
            <a:off x="5076300" y="1421550"/>
            <a:ext cx="3192400" cy="329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644500" y="393750"/>
            <a:ext cx="7829100" cy="91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a:t>Installation-Development-Deployment-Execution</a:t>
            </a:r>
            <a:endParaRPr/>
          </a:p>
          <a:p>
            <a:pPr indent="0" lvl="0" marL="0" rtl="0" algn="just">
              <a:spcBef>
                <a:spcPts val="0"/>
              </a:spcBef>
              <a:spcAft>
                <a:spcPts val="0"/>
              </a:spcAft>
              <a:buNone/>
            </a:pPr>
            <a:r>
              <a:rPr lang="en-GB"/>
              <a:t>						Using LINX(cont.)</a:t>
            </a:r>
            <a:endParaRPr/>
          </a:p>
        </p:txBody>
      </p:sp>
      <p:pic>
        <p:nvPicPr>
          <p:cNvPr id="267" name="Google Shape;267;p23"/>
          <p:cNvPicPr preferRelativeResize="0"/>
          <p:nvPr/>
        </p:nvPicPr>
        <p:blipFill>
          <a:blip r:embed="rId3">
            <a:alphaModFix/>
          </a:blip>
          <a:stretch>
            <a:fillRect/>
          </a:stretch>
        </p:blipFill>
        <p:spPr>
          <a:xfrm>
            <a:off x="152400" y="1460250"/>
            <a:ext cx="3424104" cy="3530850"/>
          </a:xfrm>
          <a:prstGeom prst="rect">
            <a:avLst/>
          </a:prstGeom>
          <a:noFill/>
          <a:ln>
            <a:noFill/>
          </a:ln>
        </p:spPr>
      </p:pic>
      <p:pic>
        <p:nvPicPr>
          <p:cNvPr id="268" name="Google Shape;268;p23"/>
          <p:cNvPicPr preferRelativeResize="0"/>
          <p:nvPr/>
        </p:nvPicPr>
        <p:blipFill>
          <a:blip r:embed="rId4">
            <a:alphaModFix/>
          </a:blip>
          <a:stretch>
            <a:fillRect/>
          </a:stretch>
        </p:blipFill>
        <p:spPr>
          <a:xfrm>
            <a:off x="5356154" y="1539925"/>
            <a:ext cx="3033547" cy="353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644500" y="393750"/>
            <a:ext cx="7829100" cy="91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a:t>Installation-Development-Deployment-Execution</a:t>
            </a:r>
            <a:endParaRPr/>
          </a:p>
          <a:p>
            <a:pPr indent="0" lvl="0" marL="0" rtl="0" algn="just">
              <a:spcBef>
                <a:spcPts val="0"/>
              </a:spcBef>
              <a:spcAft>
                <a:spcPts val="0"/>
              </a:spcAft>
              <a:buNone/>
            </a:pPr>
            <a:r>
              <a:rPr lang="en-GB"/>
              <a:t>						Using LINX(cont.)</a:t>
            </a:r>
            <a:endParaRPr/>
          </a:p>
        </p:txBody>
      </p:sp>
      <p:pic>
        <p:nvPicPr>
          <p:cNvPr id="274" name="Google Shape;274;p24" title="demo.mkv">
            <a:hlinkClick r:id="rId3"/>
          </p:cNvPr>
          <p:cNvPicPr preferRelativeResize="0"/>
          <p:nvPr/>
        </p:nvPicPr>
        <p:blipFill>
          <a:blip r:embed="rId4">
            <a:alphaModFix/>
          </a:blip>
          <a:stretch>
            <a:fillRect/>
          </a:stretch>
        </p:blipFill>
        <p:spPr>
          <a:xfrm>
            <a:off x="1410825" y="1222475"/>
            <a:ext cx="6710550" cy="3415525"/>
          </a:xfrm>
          <a:prstGeom prst="rect">
            <a:avLst/>
          </a:prstGeom>
          <a:noFill/>
          <a:ln>
            <a:noFill/>
          </a:ln>
        </p:spPr>
      </p:pic>
      <p:sp>
        <p:nvSpPr>
          <p:cNvPr id="275" name="Google Shape;275;p24"/>
          <p:cNvSpPr txBox="1"/>
          <p:nvPr/>
        </p:nvSpPr>
        <p:spPr>
          <a:xfrm>
            <a:off x="1347600" y="4574800"/>
            <a:ext cx="6837000" cy="240000"/>
          </a:xfrm>
          <a:prstGeom prst="rect">
            <a:avLst/>
          </a:prstGeom>
          <a:noFill/>
          <a:ln>
            <a:noFill/>
          </a:ln>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None/>
            </a:pPr>
            <a:r>
              <a:rPr lang="en-GB" sz="700">
                <a:solidFill>
                  <a:schemeClr val="lt1"/>
                </a:solidFill>
                <a:latin typeface="Lato"/>
                <a:ea typeface="Lato"/>
                <a:cs typeface="Lato"/>
                <a:sym typeface="Lato"/>
              </a:rPr>
              <a:t>Link: </a:t>
            </a:r>
            <a:r>
              <a:rPr lang="en-GB" sz="700" u="sng">
                <a:solidFill>
                  <a:schemeClr val="hlink"/>
                </a:solidFill>
                <a:latin typeface="Lato"/>
                <a:ea typeface="Lato"/>
                <a:cs typeface="Lato"/>
                <a:sym typeface="Lato"/>
                <a:hlinkClick r:id="rId5"/>
              </a:rPr>
              <a:t>https://drive.google.com/open?id=1_3iRBa7qjf3XXUmc_ATjCPCYsjDWB7DT</a:t>
            </a:r>
            <a:endParaRPr sz="700">
              <a:solidFill>
                <a:schemeClr val="lt1"/>
              </a:solidFill>
              <a:latin typeface="Lato"/>
              <a:ea typeface="Lato"/>
              <a:cs typeface="Lato"/>
              <a:sym typeface="Lato"/>
            </a:endParaRPr>
          </a:p>
          <a:p>
            <a:pPr indent="457200" lvl="0" marL="0" marR="0" rtl="0" algn="l">
              <a:lnSpc>
                <a:spcPct val="115000"/>
              </a:lnSpc>
              <a:spcBef>
                <a:spcPts val="0"/>
              </a:spcBef>
              <a:spcAft>
                <a:spcPts val="0"/>
              </a:spcAft>
              <a:buNone/>
            </a:pPr>
            <a:r>
              <a:rPr lang="en-GB" sz="700">
                <a:solidFill>
                  <a:schemeClr val="lt1"/>
                </a:solidFill>
                <a:latin typeface="Lato"/>
                <a:ea typeface="Lato"/>
                <a:cs typeface="Lato"/>
                <a:sym typeface="Lato"/>
              </a:rPr>
              <a:t>Example Source: </a:t>
            </a:r>
            <a:r>
              <a:rPr lang="en-GB" sz="700" u="sng">
                <a:solidFill>
                  <a:schemeClr val="hlink"/>
                </a:solidFill>
                <a:latin typeface="Lato"/>
                <a:ea typeface="Lato"/>
                <a:cs typeface="Lato"/>
                <a:sym typeface="Lato"/>
                <a:hlinkClick r:id="rId6"/>
              </a:rPr>
              <a:t>https://www.labviewmakerhub.com/doku.php?id=learn:tutorials:libraries:linx:3-0:web-services</a:t>
            </a:r>
            <a:endParaRPr sz="7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a:t>Issues with LabVIEW and LINX</a:t>
            </a:r>
            <a:endParaRPr/>
          </a:p>
        </p:txBody>
      </p:sp>
      <p:sp>
        <p:nvSpPr>
          <p:cNvPr id="281" name="Google Shape;28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No update for LINX since 2014.</a:t>
            </a:r>
            <a:endParaRPr/>
          </a:p>
          <a:p>
            <a:pPr indent="-311150" lvl="0" marL="457200" rtl="0" algn="l">
              <a:spcBef>
                <a:spcPts val="1600"/>
              </a:spcBef>
              <a:spcAft>
                <a:spcPts val="0"/>
              </a:spcAft>
              <a:buSzPts val="1300"/>
              <a:buChar char="●"/>
            </a:pPr>
            <a:r>
              <a:rPr lang="en-GB"/>
              <a:t>Installation of LINX in LabVIEW does not deploy some dependency files in proper path.</a:t>
            </a:r>
            <a:endParaRPr/>
          </a:p>
          <a:p>
            <a:pPr indent="-311150" lvl="0" marL="457200" rtl="0" algn="l">
              <a:spcBef>
                <a:spcPts val="1000"/>
              </a:spcBef>
              <a:spcAft>
                <a:spcPts val="0"/>
              </a:spcAft>
              <a:buSzPts val="1300"/>
              <a:buChar char="●"/>
            </a:pPr>
            <a:r>
              <a:rPr lang="en-GB"/>
              <a:t>Only 30% success rate during deployment of project to the BBB.</a:t>
            </a:r>
            <a:endParaRPr/>
          </a:p>
          <a:p>
            <a:pPr indent="-311150" lvl="0" marL="457200" rtl="0" algn="l">
              <a:spcBef>
                <a:spcPts val="1000"/>
              </a:spcBef>
              <a:spcAft>
                <a:spcPts val="0"/>
              </a:spcAft>
              <a:buSzPts val="1300"/>
              <a:buChar char="●"/>
            </a:pPr>
            <a:r>
              <a:rPr lang="en-GB"/>
              <a:t>Web Services to be deployed using LabVIEW can only be of few file formats like HTML, CSS, and Javascript. Does not support server side languages such as php.</a:t>
            </a:r>
            <a:endParaRPr/>
          </a:p>
          <a:p>
            <a:pPr indent="-311150" lvl="0" marL="457200" rtl="0" algn="l">
              <a:spcBef>
                <a:spcPts val="1000"/>
              </a:spcBef>
              <a:spcAft>
                <a:spcPts val="1600"/>
              </a:spcAft>
              <a:buSzPts val="1300"/>
              <a:buChar char="●"/>
            </a:pPr>
            <a:r>
              <a:rPr lang="en-GB"/>
              <a:t>Extensive Web Service cannot be built because of unavailability of DB connectivity.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